
<file path=[Content_Types].xml><?xml version="1.0" encoding="utf-8"?>
<Types xmlns="http://schemas.openxmlformats.org/package/2006/content-types">
  <Default Extension="mp3" ContentType="audio/unknown"/>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notesSlides/notesSlide2.xml" ContentType="application/vnd.openxmlformats-officedocument.presentationml.notesSlide+xml"/>
  <Override PartName="/ppt/tags/tag2.xml" ContentType="application/vnd.openxmlformats-officedocument.presentationml.tags+xml"/>
  <Override PartName="/ppt/notesSlides/notesSlide3.xml" ContentType="application/vnd.openxmlformats-officedocument.presentationml.notesSlide+xml"/>
  <Override PartName="/ppt/tags/tag3.xml" ContentType="application/vnd.openxmlformats-officedocument.presentationml.tags+xml"/>
  <Override PartName="/ppt/notesSlides/notesSlide4.xml" ContentType="application/vnd.openxmlformats-officedocument.presentationml.notesSlide+xml"/>
  <Override PartName="/ppt/tags/tag4.xml" ContentType="application/vnd.openxmlformats-officedocument.presentationml.tags+xml"/>
  <Override PartName="/ppt/notesSlides/notesSlide5.xml" ContentType="application/vnd.openxmlformats-officedocument.presentationml.notesSlide+xml"/>
  <Override PartName="/ppt/tags/tag5.xml" ContentType="application/vnd.openxmlformats-officedocument.presentationml.tags+xml"/>
  <Override PartName="/ppt/notesSlides/notesSlide6.xml" ContentType="application/vnd.openxmlformats-officedocument.presentationml.notesSlide+xml"/>
  <Override PartName="/ppt/tags/tag6.xml" ContentType="application/vnd.openxmlformats-officedocument.presentationml.tags+xml"/>
  <Override PartName="/ppt/notesSlides/notesSlide7.xml" ContentType="application/vnd.openxmlformats-officedocument.presentationml.notesSlide+xml"/>
  <Override PartName="/ppt/tags/tag7.xml" ContentType="application/vnd.openxmlformats-officedocument.presentationml.tags+xml"/>
  <Override PartName="/ppt/notesSlides/notesSlide8.xml" ContentType="application/vnd.openxmlformats-officedocument.presentationml.notesSlide+xml"/>
  <Override PartName="/ppt/tags/tag8.xml" ContentType="application/vnd.openxmlformats-officedocument.presentationml.tags+xml"/>
  <Override PartName="/ppt/notesSlides/notesSlide9.xml" ContentType="application/vnd.openxmlformats-officedocument.presentationml.notesSlide+xml"/>
  <Override PartName="/ppt/tags/tag9.xml" ContentType="application/vnd.openxmlformats-officedocument.presentationml.tags+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12"/>
  </p:notesMasterIdLst>
  <p:sldIdLst>
    <p:sldId id="257" r:id="rId2"/>
    <p:sldId id="259" r:id="rId3"/>
    <p:sldId id="261" r:id="rId4"/>
    <p:sldId id="263" r:id="rId5"/>
    <p:sldId id="265" r:id="rId6"/>
    <p:sldId id="267" r:id="rId7"/>
    <p:sldId id="269" r:id="rId8"/>
    <p:sldId id="271" r:id="rId9"/>
    <p:sldId id="273" r:id="rId10"/>
    <p:sldId id="274" r:id="rId1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Rg st="1" end="10"/>
    <p:penClr>
      <a:schemeClr val="tx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03EC3"/>
    <a:srgbClr val="F963D9"/>
    <a:srgbClr val="D032D0"/>
    <a:srgbClr val="C83AAA"/>
    <a:srgbClr val="B9459B"/>
    <a:srgbClr val="C43AA6"/>
    <a:srgbClr val="ED8411"/>
    <a:srgbClr val="EABD00"/>
    <a:srgbClr val="FF3300"/>
    <a:srgbClr val="96969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75" autoAdjust="0"/>
    <p:restoredTop sz="94690" autoAdjust="0"/>
  </p:normalViewPr>
  <p:slideViewPr>
    <p:cSldViewPr>
      <p:cViewPr varScale="1">
        <p:scale>
          <a:sx n="65" d="100"/>
          <a:sy n="65" d="100"/>
        </p:scale>
        <p:origin x="-1194" y="-10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847FBB9-73DE-45AE-A586-825BCF99BE39}" type="datetimeFigureOut">
              <a:rPr lang="en-US" smtClean="0"/>
              <a:pPr/>
              <a:t>7/17/2016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CDB15E6-F7F1-4379-9AAA-0DC9A284B6EE}" type="slidenum">
              <a:rPr lang="en-US" smtClean="0"/>
              <a:pPr/>
              <a:t>‹#›</a:t>
            </a:fld>
            <a:endParaRPr lang="en-US"/>
          </a:p>
        </p:txBody>
      </p:sp>
    </p:spTree>
    <p:extLst>
      <p:ext uri="{BB962C8B-B14F-4D97-AF65-F5344CB8AC3E}">
        <p14:creationId xmlns:p14="http://schemas.microsoft.com/office/powerpoint/2010/main" val="3176553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0" dirty="0" err="1" smtClean="0">
                <a:solidFill>
                  <a:schemeClr val="tx1"/>
                </a:solidFill>
                <a:latin typeface="Times New Roman"/>
                <a:ea typeface="Times New Roman"/>
              </a:rPr>
              <a:t>Chihuly</a:t>
            </a:r>
            <a:r>
              <a:rPr lang="en-US" sz="1200" b="0" dirty="0" smtClean="0">
                <a:solidFill>
                  <a:schemeClr val="tx1"/>
                </a:solidFill>
                <a:latin typeface="Times New Roman"/>
                <a:ea typeface="Times New Roman"/>
              </a:rPr>
              <a:t> revolutionized the art of blowing glass, through the use of color and in the size of the vessels he</a:t>
            </a:r>
            <a:r>
              <a:rPr lang="en-US" sz="1200" b="0" baseline="0" dirty="0" smtClean="0">
                <a:solidFill>
                  <a:schemeClr val="tx1"/>
                </a:solidFill>
                <a:latin typeface="Times New Roman"/>
                <a:ea typeface="Times New Roman"/>
              </a:rPr>
              <a:t> has created.</a:t>
            </a:r>
            <a:r>
              <a:rPr lang="en-US" sz="1200" b="0" dirty="0" smtClean="0">
                <a:solidFill>
                  <a:schemeClr val="tx1"/>
                </a:solidFill>
                <a:latin typeface="Times New Roman"/>
                <a:ea typeface="Times New Roman"/>
              </a:rPr>
              <a:t> But it</a:t>
            </a:r>
            <a:r>
              <a:rPr lang="en-US" sz="1200" b="0" baseline="0" dirty="0" smtClean="0">
                <a:solidFill>
                  <a:schemeClr val="tx1"/>
                </a:solidFill>
                <a:latin typeface="Times New Roman"/>
                <a:ea typeface="Times New Roman"/>
              </a:rPr>
              <a:t> is through</a:t>
            </a:r>
            <a:r>
              <a:rPr lang="en-US" sz="1200" b="0" dirty="0" smtClean="0">
                <a:solidFill>
                  <a:schemeClr val="tx1"/>
                </a:solidFill>
                <a:latin typeface="Times New Roman"/>
                <a:ea typeface="Times New Roman"/>
              </a:rPr>
              <a:t> his own unique interpretation </a:t>
            </a:r>
            <a:r>
              <a:rPr lang="en-US" sz="1200" b="0" baseline="0" dirty="0" smtClean="0">
                <a:solidFill>
                  <a:schemeClr val="tx1"/>
                </a:solidFill>
                <a:latin typeface="Times New Roman"/>
                <a:ea typeface="Times New Roman"/>
              </a:rPr>
              <a:t> and perspective </a:t>
            </a:r>
            <a:r>
              <a:rPr lang="en-US" sz="1200" b="0" dirty="0" smtClean="0">
                <a:solidFill>
                  <a:schemeClr val="tx1"/>
                </a:solidFill>
                <a:latin typeface="Times New Roman"/>
                <a:ea typeface="Times New Roman"/>
              </a:rPr>
              <a:t>that</a:t>
            </a:r>
            <a:r>
              <a:rPr lang="en-US" sz="1200" b="0" baseline="0" dirty="0" smtClean="0">
                <a:solidFill>
                  <a:schemeClr val="tx1"/>
                </a:solidFill>
                <a:latin typeface="Times New Roman"/>
                <a:ea typeface="Times New Roman"/>
              </a:rPr>
              <a:t> the magic of his imagination  is demonstrated through his grand scale installations.</a:t>
            </a:r>
            <a:endParaRPr lang="en-US" b="0" dirty="0">
              <a:solidFill>
                <a:schemeClr val="tx1"/>
              </a:solidFill>
            </a:endParaRPr>
          </a:p>
        </p:txBody>
      </p:sp>
      <p:sp>
        <p:nvSpPr>
          <p:cNvPr id="4" name="Slide Number Placeholder 3"/>
          <p:cNvSpPr>
            <a:spLocks noGrp="1"/>
          </p:cNvSpPr>
          <p:nvPr>
            <p:ph type="sldNum" sz="quarter" idx="10"/>
          </p:nvPr>
        </p:nvSpPr>
        <p:spPr/>
        <p:txBody>
          <a:bodyPr/>
          <a:lstStyle/>
          <a:p>
            <a:fld id="{5CDB15E6-F7F1-4379-9AAA-0DC9A284B6EE}"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err="1" smtClean="0">
                <a:solidFill>
                  <a:schemeClr val="tx1"/>
                </a:solidFill>
                <a:latin typeface="Times New Roman" pitchFamily="18" charset="0"/>
                <a:ea typeface="+mn-ea"/>
                <a:cs typeface="Times New Roman" pitchFamily="18" charset="0"/>
              </a:rPr>
              <a:t>Chihuly</a:t>
            </a:r>
            <a:r>
              <a:rPr lang="en-US" sz="1200" kern="1200" dirty="0" smtClean="0">
                <a:solidFill>
                  <a:schemeClr val="tx1"/>
                </a:solidFill>
                <a:latin typeface="Times New Roman" pitchFamily="18" charset="0"/>
                <a:ea typeface="+mn-ea"/>
                <a:cs typeface="Times New Roman" pitchFamily="18" charset="0"/>
              </a:rPr>
              <a:t> choreographs his crew of around 90 people - from glass-blowers to installation experts. They start with his drawings or paintings, and end with surreal, fluidic sculptures. </a:t>
            </a:r>
            <a:r>
              <a:rPr lang="en-US" sz="1200" kern="1200" dirty="0" err="1" smtClean="0">
                <a:solidFill>
                  <a:schemeClr val="tx1"/>
                </a:solidFill>
                <a:latin typeface="Times New Roman" pitchFamily="18" charset="0"/>
                <a:ea typeface="+mn-ea"/>
                <a:cs typeface="Times New Roman" pitchFamily="18" charset="0"/>
              </a:rPr>
              <a:t>Chihuly</a:t>
            </a:r>
            <a:r>
              <a:rPr lang="en-US" sz="1200" kern="1200" dirty="0" smtClean="0">
                <a:solidFill>
                  <a:schemeClr val="tx1"/>
                </a:solidFill>
                <a:latin typeface="Times New Roman" pitchFamily="18" charset="0"/>
                <a:ea typeface="+mn-ea"/>
                <a:cs typeface="Times New Roman" pitchFamily="18" charset="0"/>
              </a:rPr>
              <a:t> compares himself to a conductor or film director. </a:t>
            </a:r>
          </a:p>
          <a:p>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A5B8B77B-64CA-4962-A2A0-E22834DCC158}" type="slidenum">
              <a:rPr lang="en-US" smtClean="0"/>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Times New Roman" pitchFamily="18" charset="0"/>
                <a:ea typeface="+mn-ea"/>
                <a:cs typeface="Times New Roman" pitchFamily="18" charset="0"/>
              </a:rPr>
              <a:t>The Basket series developed out of the woven Northwest Coast Indian baskets that </a:t>
            </a:r>
            <a:r>
              <a:rPr lang="en-US" sz="1200" kern="1200" dirty="0" err="1" smtClean="0">
                <a:solidFill>
                  <a:schemeClr val="tx1"/>
                </a:solidFill>
                <a:latin typeface="Times New Roman" pitchFamily="18" charset="0"/>
                <a:ea typeface="+mn-ea"/>
                <a:cs typeface="Times New Roman" pitchFamily="18" charset="0"/>
              </a:rPr>
              <a:t>Chihuly</a:t>
            </a:r>
            <a:r>
              <a:rPr lang="en-US" sz="1200" kern="1200" dirty="0" smtClean="0">
                <a:solidFill>
                  <a:schemeClr val="tx1"/>
                </a:solidFill>
                <a:latin typeface="Times New Roman" pitchFamily="18" charset="0"/>
                <a:ea typeface="+mn-ea"/>
                <a:cs typeface="Times New Roman" pitchFamily="18" charset="0"/>
              </a:rPr>
              <a:t> saw in 1977 with his late friend the sculptor </a:t>
            </a:r>
            <a:r>
              <a:rPr lang="en-US" sz="1200" kern="1200" dirty="0" err="1" smtClean="0">
                <a:solidFill>
                  <a:schemeClr val="tx1"/>
                </a:solidFill>
                <a:latin typeface="Times New Roman" pitchFamily="18" charset="0"/>
                <a:ea typeface="+mn-ea"/>
                <a:cs typeface="Times New Roman" pitchFamily="18" charset="0"/>
              </a:rPr>
              <a:t>Italo</a:t>
            </a:r>
            <a:r>
              <a:rPr lang="en-US" sz="1200" kern="1200" dirty="0" smtClean="0">
                <a:solidFill>
                  <a:schemeClr val="tx1"/>
                </a:solidFill>
                <a:latin typeface="Times New Roman" pitchFamily="18" charset="0"/>
                <a:ea typeface="+mn-ea"/>
                <a:cs typeface="Times New Roman" pitchFamily="18" charset="0"/>
              </a:rPr>
              <a:t> </a:t>
            </a:r>
            <a:r>
              <a:rPr lang="en-US" sz="1200" kern="1200" dirty="0" err="1" smtClean="0">
                <a:solidFill>
                  <a:schemeClr val="tx1"/>
                </a:solidFill>
                <a:latin typeface="Times New Roman" pitchFamily="18" charset="0"/>
                <a:ea typeface="+mn-ea"/>
                <a:cs typeface="Times New Roman" pitchFamily="18" charset="0"/>
              </a:rPr>
              <a:t>Scanga</a:t>
            </a:r>
            <a:r>
              <a:rPr lang="en-US" sz="1200" kern="1200" dirty="0" smtClean="0">
                <a:solidFill>
                  <a:schemeClr val="tx1"/>
                </a:solidFill>
                <a:latin typeface="Times New Roman" pitchFamily="18" charset="0"/>
                <a:ea typeface="+mn-ea"/>
                <a:cs typeface="Times New Roman" pitchFamily="18" charset="0"/>
              </a:rPr>
              <a:t> and sculptor James Carpenter at the Tacoma Historical Society.</a:t>
            </a:r>
          </a:p>
          <a:p>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5CDB15E6-F7F1-4379-9AAA-0DC9A284B6EE}" type="slidenum">
              <a:rPr lang="en-US" smtClean="0"/>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In 1971, </a:t>
            </a:r>
            <a:r>
              <a:rPr lang="en-US" sz="1200" kern="1200" dirty="0" err="1" smtClean="0">
                <a:solidFill>
                  <a:schemeClr val="tx1"/>
                </a:solidFill>
                <a:latin typeface="+mn-lt"/>
                <a:ea typeface="+mn-ea"/>
                <a:cs typeface="+mn-cs"/>
              </a:rPr>
              <a:t>Chihuly</a:t>
            </a:r>
            <a:r>
              <a:rPr lang="en-US" sz="1200" kern="1200" dirty="0" smtClean="0">
                <a:solidFill>
                  <a:schemeClr val="tx1"/>
                </a:solidFill>
                <a:latin typeface="+mn-lt"/>
                <a:ea typeface="+mn-ea"/>
                <a:cs typeface="+mn-cs"/>
              </a:rPr>
              <a:t> co-founded </a:t>
            </a:r>
            <a:r>
              <a:rPr lang="en-US" sz="1200" kern="1200" dirty="0" err="1" smtClean="0">
                <a:solidFill>
                  <a:schemeClr val="tx1"/>
                </a:solidFill>
                <a:latin typeface="+mn-lt"/>
                <a:ea typeface="+mn-ea"/>
                <a:cs typeface="+mn-cs"/>
              </a:rPr>
              <a:t>Pilchuck</a:t>
            </a:r>
            <a:r>
              <a:rPr lang="en-US" sz="1200" kern="1200" dirty="0" smtClean="0">
                <a:solidFill>
                  <a:schemeClr val="tx1"/>
                </a:solidFill>
                <a:latin typeface="+mn-lt"/>
                <a:ea typeface="+mn-ea"/>
                <a:cs typeface="+mn-cs"/>
              </a:rPr>
              <a:t> Glass School in Washington State. With this international glass center, </a:t>
            </a:r>
            <a:r>
              <a:rPr lang="en-US" sz="1200" kern="1200" dirty="0" err="1" smtClean="0">
                <a:solidFill>
                  <a:schemeClr val="tx1"/>
                </a:solidFill>
                <a:latin typeface="+mn-lt"/>
                <a:ea typeface="+mn-ea"/>
                <a:cs typeface="+mn-cs"/>
              </a:rPr>
              <a:t>Chihuly</a:t>
            </a:r>
            <a:r>
              <a:rPr lang="en-US" sz="1200" kern="1200" dirty="0" smtClean="0">
                <a:solidFill>
                  <a:schemeClr val="tx1"/>
                </a:solidFill>
                <a:latin typeface="+mn-lt"/>
                <a:ea typeface="+mn-ea"/>
                <a:cs typeface="+mn-cs"/>
              </a:rPr>
              <a:t> has led the avant-garde in the development of glass as a fine art. His works are included in more than 200  museum collections worldwide. He has been the recipient of many awards, including ten honorary doctorates and two fellowships from the National Endowment for the Arts.</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5CDB15E6-F7F1-4379-9AAA-0DC9A284B6EE}" type="slidenum">
              <a:rPr lang="en-US" smtClean="0"/>
              <a:pPr/>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The Persians started out as a search for new forms. </a:t>
            </a:r>
            <a:r>
              <a:rPr lang="en-US" dirty="0" err="1" smtClean="0"/>
              <a:t>Chihuly</a:t>
            </a:r>
            <a:r>
              <a:rPr lang="en-US" baseline="0" dirty="0" smtClean="0"/>
              <a:t> </a:t>
            </a:r>
            <a:r>
              <a:rPr lang="en-US" dirty="0" smtClean="0"/>
              <a:t>would make several dozen small and</a:t>
            </a:r>
            <a:r>
              <a:rPr lang="en-US" baseline="0" dirty="0" smtClean="0"/>
              <a:t> large form</a:t>
            </a:r>
            <a:r>
              <a:rPr lang="en-US" dirty="0" smtClean="0"/>
              <a:t> pencil drawings, and then I would put an X under the ones I wanted the</a:t>
            </a:r>
            <a:r>
              <a:rPr lang="en-US" baseline="0" dirty="0" smtClean="0"/>
              <a:t> gaffers</a:t>
            </a:r>
            <a:r>
              <a:rPr lang="en-US" dirty="0" smtClean="0"/>
              <a:t> to go for. Over</a:t>
            </a:r>
            <a:r>
              <a:rPr lang="en-US" baseline="0" dirty="0" smtClean="0"/>
              <a:t> </a:t>
            </a:r>
            <a:r>
              <a:rPr lang="en-US" dirty="0" smtClean="0"/>
              <a:t>the next year, they made more than 1,000 miniature experimental forms. </a:t>
            </a:r>
            <a:br>
              <a:rPr lang="en-US" dirty="0" smtClean="0"/>
            </a:br>
            <a:endParaRPr lang="en-US" dirty="0" smtClean="0"/>
          </a:p>
        </p:txBody>
      </p:sp>
      <p:sp>
        <p:nvSpPr>
          <p:cNvPr id="4" name="Slide Number Placeholder 3"/>
          <p:cNvSpPr>
            <a:spLocks noGrp="1"/>
          </p:cNvSpPr>
          <p:nvPr>
            <p:ph type="sldNum" sz="quarter" idx="10"/>
          </p:nvPr>
        </p:nvSpPr>
        <p:spPr/>
        <p:txBody>
          <a:bodyPr/>
          <a:lstStyle/>
          <a:p>
            <a:fld id="{5CDB15E6-F7F1-4379-9AAA-0DC9A284B6EE}" type="slidenum">
              <a:rPr lang="en-US" smtClean="0"/>
              <a:pPr/>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mn-lt"/>
                <a:ea typeface="+mn-ea"/>
                <a:cs typeface="+mn-cs"/>
              </a:rPr>
              <a:t>The </a:t>
            </a:r>
            <a:r>
              <a:rPr lang="en-US" sz="1200" kern="1200" dirty="0" err="1" smtClean="0">
                <a:solidFill>
                  <a:schemeClr val="tx1"/>
                </a:solidFill>
                <a:latin typeface="+mn-lt"/>
                <a:ea typeface="+mn-ea"/>
                <a:cs typeface="+mn-cs"/>
              </a:rPr>
              <a:t>Seaforms</a:t>
            </a:r>
            <a:r>
              <a:rPr lang="en-US" sz="1200" kern="1200" dirty="0" smtClean="0">
                <a:solidFill>
                  <a:schemeClr val="tx1"/>
                </a:solidFill>
                <a:latin typeface="+mn-lt"/>
                <a:ea typeface="+mn-ea"/>
                <a:cs typeface="+mn-cs"/>
              </a:rPr>
              <a:t> were blown in optic molds, resulting in surfaces decorated with repeating ribbed motifs. </a:t>
            </a:r>
            <a:r>
              <a:rPr lang="en-US" sz="1200" kern="1200" dirty="0" err="1" smtClean="0">
                <a:solidFill>
                  <a:schemeClr val="tx1"/>
                </a:solidFill>
                <a:latin typeface="+mn-lt"/>
                <a:ea typeface="+mn-ea"/>
                <a:cs typeface="+mn-cs"/>
              </a:rPr>
              <a:t>Chihuly’s</a:t>
            </a:r>
            <a:r>
              <a:rPr lang="en-US" sz="1200" kern="1200" dirty="0" smtClean="0">
                <a:solidFill>
                  <a:schemeClr val="tx1"/>
                </a:solidFill>
                <a:latin typeface="+mn-lt"/>
                <a:ea typeface="+mn-ea"/>
                <a:cs typeface="+mn-cs"/>
              </a:rPr>
              <a:t> connection to nature is obvious in his work. The dazzling, organic-looking sculptures seem to have a life of their own.  In fact, they pulse.</a:t>
            </a:r>
            <a:endParaRPr lang="en-US" dirty="0"/>
          </a:p>
        </p:txBody>
      </p:sp>
      <p:sp>
        <p:nvSpPr>
          <p:cNvPr id="4" name="Slide Number Placeholder 3"/>
          <p:cNvSpPr>
            <a:spLocks noGrp="1"/>
          </p:cNvSpPr>
          <p:nvPr>
            <p:ph type="sldNum" sz="quarter" idx="10"/>
          </p:nvPr>
        </p:nvSpPr>
        <p:spPr/>
        <p:txBody>
          <a:bodyPr/>
          <a:lstStyle/>
          <a:p>
            <a:fld id="{5CDB15E6-F7F1-4379-9AAA-0DC9A284B6EE}" type="slidenum">
              <a:rPr lang="en-US" smtClean="0"/>
              <a:pPr/>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0" kern="1200" dirty="0" smtClean="0">
                <a:solidFill>
                  <a:schemeClr val="tx1"/>
                </a:solidFill>
                <a:latin typeface="Times New Roman" pitchFamily="18" charset="0"/>
                <a:ea typeface="+mn-ea"/>
                <a:cs typeface="Times New Roman" pitchFamily="18" charset="0"/>
              </a:rPr>
              <a:t>The elongated, linear blown forms, that are a product of the glassblowing process, became significant parts of </a:t>
            </a:r>
            <a:r>
              <a:rPr lang="en-US" sz="1200" b="0" kern="1200" dirty="0" err="1" smtClean="0">
                <a:solidFill>
                  <a:schemeClr val="tx1"/>
                </a:solidFill>
                <a:latin typeface="Times New Roman" pitchFamily="18" charset="0"/>
                <a:ea typeface="+mn-ea"/>
                <a:cs typeface="Times New Roman" pitchFamily="18" charset="0"/>
              </a:rPr>
              <a:t>Chihuly’s</a:t>
            </a:r>
            <a:r>
              <a:rPr lang="en-US" sz="1200" b="0" kern="1200" dirty="0" smtClean="0">
                <a:solidFill>
                  <a:schemeClr val="tx1"/>
                </a:solidFill>
                <a:latin typeface="Times New Roman" pitchFamily="18" charset="0"/>
                <a:ea typeface="+mn-ea"/>
                <a:cs typeface="Times New Roman" pitchFamily="18" charset="0"/>
              </a:rPr>
              <a:t> vocabulary. These highly baroque, sometimes writhing elements are especially effective in the Chandeliers. </a:t>
            </a:r>
          </a:p>
          <a:p>
            <a:endParaRPr lang="en-US" dirty="0"/>
          </a:p>
        </p:txBody>
      </p:sp>
      <p:sp>
        <p:nvSpPr>
          <p:cNvPr id="4" name="Slide Number Placeholder 3"/>
          <p:cNvSpPr>
            <a:spLocks noGrp="1"/>
          </p:cNvSpPr>
          <p:nvPr>
            <p:ph type="sldNum" sz="quarter" idx="10"/>
          </p:nvPr>
        </p:nvSpPr>
        <p:spPr/>
        <p:txBody>
          <a:bodyPr/>
          <a:lstStyle/>
          <a:p>
            <a:fld id="{5CDB15E6-F7F1-4379-9AAA-0DC9A284B6EE}" type="slidenum">
              <a:rPr lang="en-US" smtClean="0"/>
              <a:pPr/>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mn-lt"/>
                <a:ea typeface="+mn-ea"/>
                <a:cs typeface="+mn-cs"/>
              </a:rPr>
              <a:t>The floats are probably the most monumental looking shape that </a:t>
            </a:r>
            <a:r>
              <a:rPr lang="en-US" sz="1200" kern="1200" dirty="0" err="1" smtClean="0">
                <a:solidFill>
                  <a:schemeClr val="tx1"/>
                </a:solidFill>
                <a:latin typeface="+mn-lt"/>
                <a:ea typeface="+mn-ea"/>
                <a:cs typeface="+mn-cs"/>
              </a:rPr>
              <a:t>Chihuly</a:t>
            </a:r>
            <a:r>
              <a:rPr lang="en-US" sz="1200" kern="1200" dirty="0" smtClean="0">
                <a:solidFill>
                  <a:schemeClr val="tx1"/>
                </a:solidFill>
                <a:latin typeface="+mn-lt"/>
                <a:ea typeface="+mn-ea"/>
                <a:cs typeface="+mn-cs"/>
              </a:rPr>
              <a:t> has ever made, since there is no reminiscence of a container shape. Because of their large size, the Floats are technically and physically the most difficult things that he has ever done. Even though a sphere or a ball is about the easiest form you can make in glass, when you get to this scale, up to forty inches in diameter, it becomes extremely difficult. </a:t>
            </a:r>
          </a:p>
          <a:p>
            <a:r>
              <a:rPr lang="en-US" sz="1200" kern="1200" dirty="0" smtClean="0">
                <a:solidFill>
                  <a:schemeClr val="tx1"/>
                </a:solidFill>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5CDB15E6-F7F1-4379-9AAA-0DC9A284B6EE}" type="slidenum">
              <a:rPr lang="en-US" smtClean="0"/>
              <a:pPr/>
              <a:t>8</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err="1" smtClean="0">
                <a:solidFill>
                  <a:schemeClr val="tx1"/>
                </a:solidFill>
                <a:latin typeface="+mn-lt"/>
                <a:ea typeface="+mn-ea"/>
                <a:cs typeface="+mn-cs"/>
              </a:rPr>
              <a:t>Chihuly’s</a:t>
            </a:r>
            <a:r>
              <a:rPr lang="en-US" sz="1200" kern="1200" dirty="0" smtClean="0">
                <a:solidFill>
                  <a:schemeClr val="tx1"/>
                </a:solidFill>
                <a:latin typeface="+mn-lt"/>
                <a:ea typeface="+mn-ea"/>
                <a:cs typeface="+mn-cs"/>
              </a:rPr>
              <a:t> practice of putting together teams of artists with exceptional glassblowing skills has led to the development of complex, multipart sculptures of dramatic beauty and scale that place him in the leadership role of moving blown glass out of the confines of the small, precious object and into the realm of large-scale sculpture and environmental art. In fact, </a:t>
            </a:r>
            <a:r>
              <a:rPr lang="en-US" sz="1200" kern="1200" dirty="0" err="1" smtClean="0">
                <a:solidFill>
                  <a:schemeClr val="tx1"/>
                </a:solidFill>
                <a:latin typeface="+mn-lt"/>
                <a:ea typeface="+mn-ea"/>
                <a:cs typeface="+mn-cs"/>
              </a:rPr>
              <a:t>Chihuly</a:t>
            </a:r>
            <a:r>
              <a:rPr lang="en-US" sz="1200" kern="1200" dirty="0" smtClean="0">
                <a:solidFill>
                  <a:schemeClr val="tx1"/>
                </a:solidFill>
                <a:latin typeface="+mn-lt"/>
                <a:ea typeface="+mn-ea"/>
                <a:cs typeface="+mn-cs"/>
              </a:rPr>
              <a:t> deserves much of the credit for establishing the blown glass form as an accepted medium for installation art and,</a:t>
            </a:r>
            <a:r>
              <a:rPr lang="en-US" sz="1200" kern="1200" baseline="0" dirty="0" smtClean="0">
                <a:solidFill>
                  <a:schemeClr val="tx1"/>
                </a:solidFill>
                <a:latin typeface="+mn-lt"/>
                <a:ea typeface="+mn-ea"/>
                <a:cs typeface="+mn-cs"/>
              </a:rPr>
              <a:t> </a:t>
            </a:r>
            <a:r>
              <a:rPr lang="en-US" sz="1200" kern="1200" dirty="0" smtClean="0">
                <a:solidFill>
                  <a:schemeClr val="tx1"/>
                </a:solidFill>
                <a:latin typeface="+mn-lt"/>
                <a:ea typeface="+mn-ea"/>
                <a:cs typeface="+mn-cs"/>
              </a:rPr>
              <a:t>for contemporary expression in late twentieth and twenty-first century art  in general. </a:t>
            </a:r>
          </a:p>
          <a:p>
            <a:endParaRPr lang="en-US" dirty="0"/>
          </a:p>
        </p:txBody>
      </p:sp>
      <p:sp>
        <p:nvSpPr>
          <p:cNvPr id="4" name="Slide Number Placeholder 3"/>
          <p:cNvSpPr>
            <a:spLocks noGrp="1"/>
          </p:cNvSpPr>
          <p:nvPr>
            <p:ph type="sldNum" sz="quarter" idx="10"/>
          </p:nvPr>
        </p:nvSpPr>
        <p:spPr/>
        <p:txBody>
          <a:bodyPr/>
          <a:lstStyle/>
          <a:p>
            <a:fld id="{5CDB15E6-F7F1-4379-9AAA-0DC9A284B6EE}" type="slidenum">
              <a:rPr lang="en-US" smtClean="0"/>
              <a:pPr/>
              <a:t>9</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mn-lt"/>
                <a:ea typeface="+mn-ea"/>
                <a:cs typeface="+mn-cs"/>
              </a:rPr>
              <a:t>Dale </a:t>
            </a:r>
            <a:r>
              <a:rPr lang="en-US" sz="1200" kern="1200" dirty="0" err="1" smtClean="0">
                <a:solidFill>
                  <a:schemeClr val="tx1"/>
                </a:solidFill>
                <a:latin typeface="+mn-lt"/>
                <a:ea typeface="+mn-ea"/>
                <a:cs typeface="+mn-cs"/>
              </a:rPr>
              <a:t>Chihuly</a:t>
            </a:r>
            <a:r>
              <a:rPr lang="en-US" sz="1200" kern="1200" dirty="0" smtClean="0">
                <a:solidFill>
                  <a:schemeClr val="tx1"/>
                </a:solidFill>
                <a:latin typeface="+mn-lt"/>
                <a:ea typeface="+mn-ea"/>
                <a:cs typeface="+mn-cs"/>
              </a:rPr>
              <a:t> and team built the entire seventy-by-thirty-foot ceiling in Seattle.</a:t>
            </a:r>
            <a:r>
              <a:rPr lang="en-US" sz="1200" kern="1200" baseline="0" dirty="0" smtClean="0">
                <a:solidFill>
                  <a:schemeClr val="tx1"/>
                </a:solidFill>
                <a:latin typeface="+mn-lt"/>
                <a:ea typeface="+mn-ea"/>
                <a:cs typeface="+mn-cs"/>
              </a:rPr>
              <a:t> </a:t>
            </a:r>
            <a:r>
              <a:rPr lang="en-US" sz="1200" kern="1200" dirty="0" smtClean="0">
                <a:solidFill>
                  <a:schemeClr val="tx1"/>
                </a:solidFill>
                <a:latin typeface="+mn-lt"/>
                <a:ea typeface="+mn-ea"/>
                <a:cs typeface="+mn-cs"/>
              </a:rPr>
              <a:t>The work, "</a:t>
            </a:r>
            <a:r>
              <a:rPr lang="en-US" sz="1200" kern="1200" dirty="0" err="1" smtClean="0">
                <a:solidFill>
                  <a:schemeClr val="tx1"/>
                </a:solidFill>
                <a:latin typeface="+mn-lt"/>
                <a:ea typeface="+mn-ea"/>
                <a:cs typeface="+mn-cs"/>
              </a:rPr>
              <a:t>Fiori</a:t>
            </a:r>
            <a:r>
              <a:rPr lang="en-US" sz="1200" kern="1200" dirty="0" smtClean="0">
                <a:solidFill>
                  <a:schemeClr val="tx1"/>
                </a:solidFill>
                <a:latin typeface="+mn-lt"/>
                <a:ea typeface="+mn-ea"/>
                <a:cs typeface="+mn-cs"/>
              </a:rPr>
              <a:t> </a:t>
            </a:r>
            <a:r>
              <a:rPr lang="en-US" sz="1200" kern="1200" dirty="0" err="1" smtClean="0">
                <a:solidFill>
                  <a:schemeClr val="tx1"/>
                </a:solidFill>
                <a:latin typeface="+mn-lt"/>
                <a:ea typeface="+mn-ea"/>
                <a:cs typeface="+mn-cs"/>
              </a:rPr>
              <a:t>di</a:t>
            </a:r>
            <a:r>
              <a:rPr lang="en-US" sz="1200" kern="1200" dirty="0" smtClean="0">
                <a:solidFill>
                  <a:schemeClr val="tx1"/>
                </a:solidFill>
                <a:latin typeface="+mn-lt"/>
                <a:ea typeface="+mn-ea"/>
                <a:cs typeface="+mn-cs"/>
              </a:rPr>
              <a:t> Como, was installed with over two thousand </a:t>
            </a:r>
            <a:r>
              <a:rPr lang="en-US" sz="1200" kern="1200" dirty="0" err="1" smtClean="0">
                <a:solidFill>
                  <a:schemeClr val="tx1"/>
                </a:solidFill>
                <a:latin typeface="+mn-lt"/>
                <a:ea typeface="+mn-ea"/>
                <a:cs typeface="+mn-cs"/>
              </a:rPr>
              <a:t>handblown</a:t>
            </a:r>
            <a:r>
              <a:rPr lang="en-US" sz="1200" kern="1200" dirty="0" smtClean="0">
                <a:solidFill>
                  <a:schemeClr val="tx1"/>
                </a:solidFill>
                <a:latin typeface="+mn-lt"/>
                <a:ea typeface="+mn-ea"/>
                <a:cs typeface="+mn-cs"/>
              </a:rPr>
              <a:t> glass elements in the Bellagio Hotel in Las Vegas. The work radiates light from sun and is a "must visit" when you are in Las Vegas.</a:t>
            </a:r>
            <a:endParaRPr lang="en-US" dirty="0"/>
          </a:p>
        </p:txBody>
      </p:sp>
      <p:sp>
        <p:nvSpPr>
          <p:cNvPr id="4" name="Slide Number Placeholder 3"/>
          <p:cNvSpPr>
            <a:spLocks noGrp="1"/>
          </p:cNvSpPr>
          <p:nvPr>
            <p:ph type="sldNum" sz="quarter" idx="10"/>
          </p:nvPr>
        </p:nvSpPr>
        <p:spPr/>
        <p:txBody>
          <a:bodyPr/>
          <a:lstStyle/>
          <a:p>
            <a:fld id="{5CDB15E6-F7F1-4379-9AAA-0DC9A284B6EE}" type="slidenum">
              <a:rPr lang="en-US" smtClean="0"/>
              <a:pPr/>
              <a:t>10</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7B0361F0-78D4-48E0-A7F0-13BF796A67F6}" type="datetime1">
              <a:rPr lang="en-US" smtClean="0"/>
              <a:t>7/17/2016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9190E62-24D9-4006-8D06-1EA266043CAF}" type="slidenum">
              <a:rPr lang="en-US" smtClean="0"/>
              <a:pPr/>
              <a:t>‹#›</a:t>
            </a:fld>
            <a:endParaRPr lang="en-US"/>
          </a:p>
        </p:txBody>
      </p:sp>
    </p:spTree>
  </p:cSld>
  <p:clrMapOvr>
    <a:masterClrMapping/>
  </p:clrMapOvr>
  <p:transition spd="med" advClick="0" advTm="30000">
    <p:wheel spokes="3"/>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8FDCD10-8E70-46D8-938D-BDA5C23F2EC2}" type="datetime1">
              <a:rPr lang="en-US" smtClean="0"/>
              <a:t>7/17/2016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9190E62-24D9-4006-8D06-1EA266043CAF}" type="slidenum">
              <a:rPr lang="en-US" smtClean="0"/>
              <a:pPr/>
              <a:t>‹#›</a:t>
            </a:fld>
            <a:endParaRPr lang="en-US"/>
          </a:p>
        </p:txBody>
      </p:sp>
    </p:spTree>
  </p:cSld>
  <p:clrMapOvr>
    <a:masterClrMapping/>
  </p:clrMapOvr>
  <p:transition spd="med" advClick="0" advTm="30000">
    <p:wheel spokes="3"/>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C1AAB32-7A27-46B5-BB36-599FDA5B3B6C}" type="datetime1">
              <a:rPr lang="en-US" smtClean="0"/>
              <a:t>7/17/2016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9190E62-24D9-4006-8D06-1EA266043CAF}" type="slidenum">
              <a:rPr lang="en-US" smtClean="0"/>
              <a:pPr/>
              <a:t>‹#›</a:t>
            </a:fld>
            <a:endParaRPr lang="en-US"/>
          </a:p>
        </p:txBody>
      </p:sp>
    </p:spTree>
  </p:cSld>
  <p:clrMapOvr>
    <a:masterClrMapping/>
  </p:clrMapOvr>
  <p:transition spd="med" advClick="0" advTm="30000">
    <p:wheel spokes="3"/>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D45915E3-4123-4C31-AD4F-91BCBC7C469D}" type="datetime1">
              <a:rPr lang="en-US" smtClean="0"/>
              <a:t>7/17/2016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9190E62-24D9-4006-8D06-1EA266043CAF}" type="slidenum">
              <a:rPr lang="en-US" smtClean="0"/>
              <a:pPr/>
              <a:t>‹#›</a:t>
            </a:fld>
            <a:endParaRPr lang="en-US"/>
          </a:p>
        </p:txBody>
      </p:sp>
    </p:spTree>
  </p:cSld>
  <p:clrMapOvr>
    <a:masterClrMapping/>
  </p:clrMapOvr>
  <p:transition spd="med" advClick="0" advTm="30000">
    <p:wheel spokes="3"/>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AB3486F6-0058-4A5F-8F7E-9882F90B102D}" type="datetime1">
              <a:rPr lang="en-US" smtClean="0"/>
              <a:t>7/17/2016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9190E62-24D9-4006-8D06-1EA266043CAF}" type="slidenum">
              <a:rPr lang="en-US" smtClean="0"/>
              <a:pPr/>
              <a:t>‹#›</a:t>
            </a:fld>
            <a:endParaRPr lang="en-US"/>
          </a:p>
        </p:txBody>
      </p:sp>
    </p:spTree>
  </p:cSld>
  <p:clrMapOvr>
    <a:masterClrMapping/>
  </p:clrMapOvr>
  <p:transition spd="med" advClick="0" advTm="30000">
    <p:wheel spokes="3"/>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50548DE-D32E-497C-B30E-3328E35062DD}" type="datetime1">
              <a:rPr lang="en-US" smtClean="0"/>
              <a:t>7/17/2016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9190E62-24D9-4006-8D06-1EA266043CAF}" type="slidenum">
              <a:rPr lang="en-US" smtClean="0"/>
              <a:pPr/>
              <a:t>‹#›</a:t>
            </a:fld>
            <a:endParaRPr lang="en-US"/>
          </a:p>
        </p:txBody>
      </p:sp>
    </p:spTree>
  </p:cSld>
  <p:clrMapOvr>
    <a:masterClrMapping/>
  </p:clrMapOvr>
  <p:transition spd="med" advClick="0" advTm="30000">
    <p:wheel spokes="3"/>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EC0CD13-DBCE-4DF4-8109-468144E6FAD1}" type="datetime1">
              <a:rPr lang="en-US" smtClean="0"/>
              <a:t>7/17/2016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9190E62-24D9-4006-8D06-1EA266043CAF}" type="slidenum">
              <a:rPr lang="en-US" smtClean="0"/>
              <a:pPr/>
              <a:t>‹#›</a:t>
            </a:fld>
            <a:endParaRPr lang="en-US"/>
          </a:p>
        </p:txBody>
      </p:sp>
    </p:spTree>
  </p:cSld>
  <p:clrMapOvr>
    <a:masterClrMapping/>
  </p:clrMapOvr>
  <p:transition spd="med" advClick="0" advTm="30000">
    <p:wheel spokes="3"/>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762C00A-0960-45ED-ACE1-022EF5D8E2E4}" type="datetime1">
              <a:rPr lang="en-US" smtClean="0"/>
              <a:t>7/17/2016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9190E62-24D9-4006-8D06-1EA266043CAF}" type="slidenum">
              <a:rPr lang="en-US" smtClean="0"/>
              <a:pPr/>
              <a:t>‹#›</a:t>
            </a:fld>
            <a:endParaRPr lang="en-US"/>
          </a:p>
        </p:txBody>
      </p:sp>
    </p:spTree>
  </p:cSld>
  <p:clrMapOvr>
    <a:masterClrMapping/>
  </p:clrMapOvr>
  <p:transition spd="med" advClick="0" advTm="30000">
    <p:wheel spokes="3"/>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6E8B86A-F1DF-4A4D-85A6-2815BA3F8DD6}" type="datetime1">
              <a:rPr lang="en-US" smtClean="0"/>
              <a:t>7/17/2016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9190E62-24D9-4006-8D06-1EA266043CAF}" type="slidenum">
              <a:rPr lang="en-US" smtClean="0"/>
              <a:pPr/>
              <a:t>‹#›</a:t>
            </a:fld>
            <a:endParaRPr lang="en-US"/>
          </a:p>
        </p:txBody>
      </p:sp>
    </p:spTree>
  </p:cSld>
  <p:clrMapOvr>
    <a:masterClrMapping/>
  </p:clrMapOvr>
  <p:transition spd="med" advClick="0" advTm="30000">
    <p:wheel spokes="3"/>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383CD0F-9059-4109-8C98-30BFA0FEF3D5}" type="datetime1">
              <a:rPr lang="en-US" smtClean="0"/>
              <a:t>7/17/2016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9190E62-24D9-4006-8D06-1EA266043CAF}" type="slidenum">
              <a:rPr lang="en-US" smtClean="0"/>
              <a:pPr/>
              <a:t>‹#›</a:t>
            </a:fld>
            <a:endParaRPr lang="en-US"/>
          </a:p>
        </p:txBody>
      </p:sp>
    </p:spTree>
  </p:cSld>
  <p:clrMapOvr>
    <a:masterClrMapping/>
  </p:clrMapOvr>
  <p:transition spd="med" advClick="0" advTm="30000">
    <p:wheel spokes="3"/>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1ED7E58-F111-4D2C-96C3-586C95A6E34E}" type="datetime1">
              <a:rPr lang="en-US" smtClean="0"/>
              <a:t>7/17/2016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9190E62-24D9-4006-8D06-1EA266043CAF}" type="slidenum">
              <a:rPr lang="en-US" smtClean="0"/>
              <a:pPr/>
              <a:t>‹#›</a:t>
            </a:fld>
            <a:endParaRPr lang="en-US"/>
          </a:p>
        </p:txBody>
      </p:sp>
    </p:spTree>
  </p:cSld>
  <p:clrMapOvr>
    <a:masterClrMapping/>
  </p:clrMapOvr>
  <p:transition spd="med" advClick="0" advTm="30000">
    <p:wheel spokes="3"/>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fourObj">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457200" y="274638"/>
            <a:ext cx="8229600" cy="1143000"/>
          </a:xfrm>
        </p:spPr>
        <p:txBody>
          <a:bodyPr/>
          <a:lstStyle/>
          <a:p>
            <a:r>
              <a:rPr lang="en-US" smtClean="0"/>
              <a:t>Click to edit Master title style</a:t>
            </a:r>
            <a:endParaRPr lang="en-US"/>
          </a:p>
        </p:txBody>
      </p:sp>
      <p:sp>
        <p:nvSpPr>
          <p:cNvPr id="3" name="Content Placeholder 2"/>
          <p:cNvSpPr>
            <a:spLocks noGrp="1"/>
          </p:cNvSpPr>
          <p:nvPr>
            <p:ph sz="quarter" idx="1"/>
          </p:nvPr>
        </p:nvSpPr>
        <p:spPr>
          <a:xfrm>
            <a:off x="457200" y="1600200"/>
            <a:ext cx="40386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600200"/>
            <a:ext cx="40386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57200" y="3938588"/>
            <a:ext cx="40386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648200" y="3938588"/>
            <a:ext cx="40386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a:xfrm>
            <a:off x="457200" y="6245225"/>
            <a:ext cx="2133600" cy="476250"/>
          </a:xfrm>
        </p:spPr>
        <p:txBody>
          <a:bodyPr/>
          <a:lstStyle>
            <a:lvl1pPr>
              <a:defRPr/>
            </a:lvl1pPr>
          </a:lstStyle>
          <a:p>
            <a:fld id="{89CAE3D5-EE36-40BB-9453-FF206C868F8C}" type="datetime1">
              <a:rPr lang="en-US" smtClean="0"/>
              <a:t>7/17/2016</a:t>
            </a:fld>
            <a:endParaRPr lang="en-US"/>
          </a:p>
        </p:txBody>
      </p:sp>
      <p:sp>
        <p:nvSpPr>
          <p:cNvPr id="8" name="Footer Placeholder 7"/>
          <p:cNvSpPr>
            <a:spLocks noGrp="1"/>
          </p:cNvSpPr>
          <p:nvPr>
            <p:ph type="ftr" sz="quarter" idx="11"/>
          </p:nvPr>
        </p:nvSpPr>
        <p:spPr>
          <a:xfrm>
            <a:off x="3124200" y="6245225"/>
            <a:ext cx="2895600" cy="476250"/>
          </a:xfrm>
        </p:spPr>
        <p:txBody>
          <a:bodyPr/>
          <a:lstStyle>
            <a:lvl1pPr>
              <a:defRPr/>
            </a:lvl1pPr>
          </a:lstStyle>
          <a:p>
            <a:endParaRPr lang="en-US"/>
          </a:p>
        </p:txBody>
      </p:sp>
      <p:sp>
        <p:nvSpPr>
          <p:cNvPr id="9" name="Slide Number Placeholder 8"/>
          <p:cNvSpPr>
            <a:spLocks noGrp="1"/>
          </p:cNvSpPr>
          <p:nvPr>
            <p:ph type="sldNum" sz="quarter" idx="12"/>
          </p:nvPr>
        </p:nvSpPr>
        <p:spPr>
          <a:xfrm>
            <a:off x="6553200" y="6245225"/>
            <a:ext cx="2133600" cy="476250"/>
          </a:xfrm>
        </p:spPr>
        <p:txBody>
          <a:bodyPr/>
          <a:lstStyle>
            <a:lvl1pPr>
              <a:defRPr/>
            </a:lvl1pPr>
          </a:lstStyle>
          <a:p>
            <a:fld id="{7E5631EF-0338-40FF-801C-113CB7EABB03}" type="slidenum">
              <a:rPr lang="en-US"/>
              <a:pPr/>
              <a:t>‹#›</a:t>
            </a:fld>
            <a:endParaRPr lang="en-US"/>
          </a:p>
        </p:txBody>
      </p:sp>
    </p:spTree>
  </p:cSld>
  <p:clrMapOvr>
    <a:masterClrMapping/>
  </p:clrMapOvr>
  <p:transition spd="med" advClick="0" advTm="30000">
    <p:wheel spokes="3"/>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138521A-066C-4BA6-B4D4-79041ED6E3CC}" type="datetime1">
              <a:rPr lang="en-US" smtClean="0"/>
              <a:t>7/17/2016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190E62-24D9-4006-8D06-1EA266043CAF}"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ransition spd="med" advClick="0" advTm="30000">
    <p:wheel spokes="3"/>
  </p:transition>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3.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2.jpeg"/><Relationship Id="rId5" Type="http://schemas.openxmlformats.org/officeDocument/2006/relationships/image" Target="../media/image1.jpe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8" Type="http://schemas.openxmlformats.org/officeDocument/2006/relationships/image" Target="../media/image8.jpeg"/><Relationship Id="rId3" Type="http://schemas.openxmlformats.org/officeDocument/2006/relationships/notesSlide" Target="../notesSlides/notesSlide2.xml"/><Relationship Id="rId7" Type="http://schemas.openxmlformats.org/officeDocument/2006/relationships/image" Target="../media/image7.jpeg"/><Relationship Id="rId2" Type="http://schemas.openxmlformats.org/officeDocument/2006/relationships/slideLayout" Target="../slideLayouts/slideLayout1.xml"/><Relationship Id="rId1" Type="http://schemas.openxmlformats.org/officeDocument/2006/relationships/tags" Target="../tags/tag1.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8" Type="http://schemas.openxmlformats.org/officeDocument/2006/relationships/image" Target="../media/image13.jpeg"/><Relationship Id="rId3" Type="http://schemas.openxmlformats.org/officeDocument/2006/relationships/notesSlide" Target="../notesSlides/notesSlide3.xml"/><Relationship Id="rId7" Type="http://schemas.openxmlformats.org/officeDocument/2006/relationships/image" Target="../media/image12.jpeg"/><Relationship Id="rId2" Type="http://schemas.openxmlformats.org/officeDocument/2006/relationships/slideLayout" Target="../slideLayouts/slideLayout1.xml"/><Relationship Id="rId1" Type="http://schemas.openxmlformats.org/officeDocument/2006/relationships/tags" Target="../tags/tag2.xml"/><Relationship Id="rId6" Type="http://schemas.openxmlformats.org/officeDocument/2006/relationships/image" Target="../media/image11.jpeg"/><Relationship Id="rId5" Type="http://schemas.openxmlformats.org/officeDocument/2006/relationships/image" Target="../media/image10.jpeg"/><Relationship Id="rId10" Type="http://schemas.openxmlformats.org/officeDocument/2006/relationships/image" Target="../media/image15.jpeg"/><Relationship Id="rId4" Type="http://schemas.openxmlformats.org/officeDocument/2006/relationships/image" Target="../media/image9.jpeg"/><Relationship Id="rId9" Type="http://schemas.openxmlformats.org/officeDocument/2006/relationships/image" Target="../media/image14.jpeg"/></Relationships>
</file>

<file path=ppt/slides/_rels/slide4.xml.rels><?xml version="1.0" encoding="UTF-8" standalone="yes"?>
<Relationships xmlns="http://schemas.openxmlformats.org/package/2006/relationships"><Relationship Id="rId8" Type="http://schemas.openxmlformats.org/officeDocument/2006/relationships/image" Target="../media/image20.jpeg"/><Relationship Id="rId3" Type="http://schemas.openxmlformats.org/officeDocument/2006/relationships/notesSlide" Target="../notesSlides/notesSlide4.xml"/><Relationship Id="rId7" Type="http://schemas.openxmlformats.org/officeDocument/2006/relationships/image" Target="../media/image19.jpeg"/><Relationship Id="rId2" Type="http://schemas.openxmlformats.org/officeDocument/2006/relationships/slideLayout" Target="../slideLayouts/slideLayout2.xml"/><Relationship Id="rId1" Type="http://schemas.openxmlformats.org/officeDocument/2006/relationships/tags" Target="../tags/tag3.xml"/><Relationship Id="rId6" Type="http://schemas.openxmlformats.org/officeDocument/2006/relationships/image" Target="../media/image18.jpeg"/><Relationship Id="rId5" Type="http://schemas.openxmlformats.org/officeDocument/2006/relationships/image" Target="../media/image17.jpeg"/><Relationship Id="rId4" Type="http://schemas.openxmlformats.org/officeDocument/2006/relationships/image" Target="../media/image16.jpe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tags" Target="../tags/tag4.xml"/><Relationship Id="rId6" Type="http://schemas.openxmlformats.org/officeDocument/2006/relationships/image" Target="../media/image23.jpeg"/><Relationship Id="rId5" Type="http://schemas.openxmlformats.org/officeDocument/2006/relationships/image" Target="../media/image22.jpeg"/><Relationship Id="rId4" Type="http://schemas.openxmlformats.org/officeDocument/2006/relationships/image" Target="../media/image21.jpeg"/></Relationships>
</file>

<file path=ppt/slides/_rels/slide6.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notesSlide" Target="../notesSlides/notesSlide6.xml"/><Relationship Id="rId7" Type="http://schemas.openxmlformats.org/officeDocument/2006/relationships/image" Target="../media/image27.jpeg"/><Relationship Id="rId2" Type="http://schemas.openxmlformats.org/officeDocument/2006/relationships/slideLayout" Target="../slideLayouts/slideLayout4.xml"/><Relationship Id="rId1" Type="http://schemas.openxmlformats.org/officeDocument/2006/relationships/tags" Target="../tags/tag5.xml"/><Relationship Id="rId6" Type="http://schemas.openxmlformats.org/officeDocument/2006/relationships/image" Target="../media/image26.jpeg"/><Relationship Id="rId5" Type="http://schemas.openxmlformats.org/officeDocument/2006/relationships/image" Target="../media/image25.jpeg"/><Relationship Id="rId4" Type="http://schemas.openxmlformats.org/officeDocument/2006/relationships/image" Target="../media/image24.jpe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7" Type="http://schemas.openxmlformats.org/officeDocument/2006/relationships/image" Target="../media/image31.jpeg"/><Relationship Id="rId2" Type="http://schemas.openxmlformats.org/officeDocument/2006/relationships/slideLayout" Target="../slideLayouts/slideLayout12.xml"/><Relationship Id="rId1" Type="http://schemas.openxmlformats.org/officeDocument/2006/relationships/tags" Target="../tags/tag6.xml"/><Relationship Id="rId6" Type="http://schemas.openxmlformats.org/officeDocument/2006/relationships/image" Target="../media/image30.jpeg"/><Relationship Id="rId5" Type="http://schemas.openxmlformats.org/officeDocument/2006/relationships/image" Target="../media/image29.jpeg"/><Relationship Id="rId4" Type="http://schemas.openxmlformats.org/officeDocument/2006/relationships/image" Target="../media/image28.jpeg"/></Relationships>
</file>

<file path=ppt/slides/_rels/slide8.xml.rels><?xml version="1.0" encoding="UTF-8" standalone="yes"?>
<Relationships xmlns="http://schemas.openxmlformats.org/package/2006/relationships"><Relationship Id="rId8" Type="http://schemas.openxmlformats.org/officeDocument/2006/relationships/image" Target="../media/image36.jpeg"/><Relationship Id="rId3" Type="http://schemas.openxmlformats.org/officeDocument/2006/relationships/notesSlide" Target="../notesSlides/notesSlide8.xml"/><Relationship Id="rId7" Type="http://schemas.openxmlformats.org/officeDocument/2006/relationships/image" Target="../media/image35.jpeg"/><Relationship Id="rId2" Type="http://schemas.openxmlformats.org/officeDocument/2006/relationships/slideLayout" Target="../slideLayouts/slideLayout4.xml"/><Relationship Id="rId1" Type="http://schemas.openxmlformats.org/officeDocument/2006/relationships/tags" Target="../tags/tag7.xml"/><Relationship Id="rId6" Type="http://schemas.openxmlformats.org/officeDocument/2006/relationships/image" Target="../media/image34.jpeg"/><Relationship Id="rId5" Type="http://schemas.openxmlformats.org/officeDocument/2006/relationships/image" Target="../media/image33.jpeg"/><Relationship Id="rId4" Type="http://schemas.openxmlformats.org/officeDocument/2006/relationships/image" Target="../media/image32.jpe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7" Type="http://schemas.openxmlformats.org/officeDocument/2006/relationships/image" Target="../media/image40.jpeg"/><Relationship Id="rId2" Type="http://schemas.openxmlformats.org/officeDocument/2006/relationships/slideLayout" Target="../slideLayouts/slideLayout2.xml"/><Relationship Id="rId1" Type="http://schemas.openxmlformats.org/officeDocument/2006/relationships/tags" Target="../tags/tag8.xml"/><Relationship Id="rId6" Type="http://schemas.openxmlformats.org/officeDocument/2006/relationships/image" Target="../media/image39.jpeg"/><Relationship Id="rId5" Type="http://schemas.openxmlformats.org/officeDocument/2006/relationships/image" Target="../media/image38.jpeg"/><Relationship Id="rId4" Type="http://schemas.openxmlformats.org/officeDocument/2006/relationships/image" Target="../media/image37.jpe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7" Type="http://schemas.openxmlformats.org/officeDocument/2006/relationships/image" Target="../media/image43.jpeg"/><Relationship Id="rId2" Type="http://schemas.openxmlformats.org/officeDocument/2006/relationships/slideLayout" Target="../slideLayouts/slideLayout2.xml"/><Relationship Id="rId1" Type="http://schemas.openxmlformats.org/officeDocument/2006/relationships/tags" Target="../tags/tag9.xml"/><Relationship Id="rId6" Type="http://schemas.openxmlformats.org/officeDocument/2006/relationships/hyperlink" Target="http://www.chihuly.com/" TargetMode="External"/><Relationship Id="rId5" Type="http://schemas.openxmlformats.org/officeDocument/2006/relationships/image" Target="../media/image42.jpeg"/><Relationship Id="rId4" Type="http://schemas.openxmlformats.org/officeDocument/2006/relationships/image" Target="../media/image41.jpeg"/></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rgbClr val="FF5050"/>
            </a:gs>
            <a:gs pos="100000">
              <a:srgbClr val="FF5050">
                <a:gamma/>
                <a:shade val="46275"/>
                <a:invGamma/>
              </a:srgbClr>
            </a:gs>
          </a:gsLst>
          <a:path path="rect">
            <a:fillToRect l="100000" b="100000"/>
          </a:path>
        </a:gradFill>
        <a:effectLst/>
      </p:bgPr>
    </p:bg>
    <p:spTree>
      <p:nvGrpSpPr>
        <p:cNvPr id="1" name=""/>
        <p:cNvGrpSpPr/>
        <p:nvPr/>
      </p:nvGrpSpPr>
      <p:grpSpPr>
        <a:xfrm>
          <a:off x="0" y="0"/>
          <a:ext cx="0" cy="0"/>
          <a:chOff x="0" y="0"/>
          <a:chExt cx="0" cy="0"/>
        </a:xfrm>
      </p:grpSpPr>
      <p:pic>
        <p:nvPicPr>
          <p:cNvPr id="2052" name="Picture 4" descr="chihuly"/>
          <p:cNvPicPr>
            <a:picLocks noChangeAspect="1" noChangeArrowheads="1"/>
          </p:cNvPicPr>
          <p:nvPr/>
        </p:nvPicPr>
        <p:blipFill>
          <a:blip r:embed="rId5" cstate="print"/>
          <a:srcRect/>
          <a:stretch>
            <a:fillRect/>
          </a:stretch>
        </p:blipFill>
        <p:spPr bwMode="auto">
          <a:xfrm>
            <a:off x="5867400" y="1143000"/>
            <a:ext cx="3028950" cy="4381500"/>
          </a:xfrm>
          <a:prstGeom prst="rect">
            <a:avLst/>
          </a:prstGeo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pic>
      <p:sp>
        <p:nvSpPr>
          <p:cNvPr id="2053" name="Line 5"/>
          <p:cNvSpPr>
            <a:spLocks noChangeShapeType="1"/>
          </p:cNvSpPr>
          <p:nvPr/>
        </p:nvSpPr>
        <p:spPr bwMode="auto">
          <a:xfrm>
            <a:off x="1143000" y="1981200"/>
            <a:ext cx="5181600" cy="0"/>
          </a:xfrm>
          <a:prstGeom prst="line">
            <a:avLst/>
          </a:prstGeom>
          <a:noFill/>
          <a:ln w="25400">
            <a:solidFill>
              <a:srgbClr val="FF0000"/>
            </a:solidFill>
            <a:round/>
            <a:headEnd/>
            <a:tailEnd/>
          </a:ln>
          <a:effectLst/>
        </p:spPr>
        <p:txBody>
          <a:bodyPr/>
          <a:lstStyle/>
          <a:p>
            <a:endParaRPr lang="en-US"/>
          </a:p>
        </p:txBody>
      </p:sp>
      <p:sp>
        <p:nvSpPr>
          <p:cNvPr id="2057" name="Rectangle 9"/>
          <p:cNvSpPr>
            <a:spLocks noChangeArrowheads="1"/>
          </p:cNvSpPr>
          <p:nvPr/>
        </p:nvSpPr>
        <p:spPr bwMode="auto">
          <a:xfrm>
            <a:off x="1981200" y="5715000"/>
            <a:ext cx="6781800" cy="685800"/>
          </a:xfrm>
          <a:prstGeom prst="rect">
            <a:avLst/>
          </a:prstGeom>
          <a:solidFill>
            <a:srgbClr val="000000">
              <a:alpha val="49001"/>
            </a:srgbClr>
          </a:solidFill>
          <a:ln w="9525">
            <a:noFill/>
            <a:miter lim="800000"/>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chor="ctr"/>
          <a:lstStyle/>
          <a:p>
            <a:pPr algn="ctr"/>
            <a:r>
              <a:rPr lang="en-US" sz="2400" dirty="0">
                <a:solidFill>
                  <a:schemeClr val="bg1"/>
                </a:solidFill>
                <a:latin typeface="Times New Roman" pitchFamily="18" charset="0"/>
                <a:cs typeface="Times New Roman" pitchFamily="18" charset="0"/>
              </a:rPr>
              <a:t>            </a:t>
            </a:r>
            <a:r>
              <a:rPr lang="en-US" sz="2400" dirty="0">
                <a:solidFill>
                  <a:srgbClr val="EABD00"/>
                </a:solidFill>
                <a:latin typeface="Times New Roman" pitchFamily="18" charset="0"/>
                <a:cs typeface="Times New Roman" pitchFamily="18" charset="0"/>
              </a:rPr>
              <a:t>Presented by: </a:t>
            </a:r>
            <a:r>
              <a:rPr lang="en-US" sz="2400" dirty="0" smtClean="0">
                <a:solidFill>
                  <a:srgbClr val="EABD00"/>
                </a:solidFill>
                <a:latin typeface="Times New Roman" pitchFamily="18" charset="0"/>
                <a:cs typeface="Times New Roman" pitchFamily="18" charset="0"/>
              </a:rPr>
              <a:t>Cheryl </a:t>
            </a:r>
            <a:r>
              <a:rPr lang="en-US" sz="2400" dirty="0" err="1" smtClean="0">
                <a:solidFill>
                  <a:srgbClr val="EABD00"/>
                </a:solidFill>
                <a:latin typeface="Times New Roman" pitchFamily="18" charset="0"/>
                <a:cs typeface="Times New Roman" pitchFamily="18" charset="0"/>
              </a:rPr>
              <a:t>DeBerg</a:t>
            </a:r>
            <a:endParaRPr lang="en-US" sz="2400" dirty="0">
              <a:solidFill>
                <a:srgbClr val="EABD00"/>
              </a:solidFill>
              <a:latin typeface="Times New Roman" pitchFamily="18" charset="0"/>
              <a:cs typeface="Times New Roman" pitchFamily="18" charset="0"/>
            </a:endParaRPr>
          </a:p>
        </p:txBody>
      </p:sp>
      <p:pic>
        <p:nvPicPr>
          <p:cNvPr id="2059" name="Picture 11" descr="wall2"/>
          <p:cNvPicPr>
            <a:picLocks noChangeAspect="1" noChangeArrowheads="1"/>
          </p:cNvPicPr>
          <p:nvPr/>
        </p:nvPicPr>
        <p:blipFill>
          <a:blip r:embed="rId6" cstate="print"/>
          <a:srcRect/>
          <a:stretch>
            <a:fillRect/>
          </a:stretch>
        </p:blipFill>
        <p:spPr bwMode="auto">
          <a:xfrm>
            <a:off x="0" y="0"/>
            <a:ext cx="2108743" cy="6858000"/>
          </a:xfrm>
          <a:prstGeom prst="rect">
            <a:avLst/>
          </a:prstGeom>
          <a:noFill/>
        </p:spPr>
      </p:pic>
      <p:sp>
        <p:nvSpPr>
          <p:cNvPr id="2050" name="Rectangle 2"/>
          <p:cNvSpPr>
            <a:spLocks noGrp="1" noChangeArrowheads="1"/>
          </p:cNvSpPr>
          <p:nvPr>
            <p:ph type="ctrTitle"/>
          </p:nvPr>
        </p:nvSpPr>
        <p:spPr>
          <a:xfrm>
            <a:off x="1828800" y="304800"/>
            <a:ext cx="4953000" cy="2209800"/>
          </a:xfrm>
          <a:solidFill>
            <a:srgbClr val="000000">
              <a:alpha val="49001"/>
            </a:srgb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ormAutofit/>
          </a:bodyPr>
          <a:lstStyle/>
          <a:p>
            <a:r>
              <a:rPr lang="en-US" sz="6000" dirty="0" smtClean="0">
                <a:solidFill>
                  <a:srgbClr val="EABD00"/>
                </a:solidFill>
                <a:latin typeface="Times New Roman" pitchFamily="18" charset="0"/>
                <a:cs typeface="Times New Roman" pitchFamily="18" charset="0"/>
              </a:rPr>
              <a:t>Dale </a:t>
            </a:r>
            <a:r>
              <a:rPr lang="en-US" sz="6000" dirty="0" err="1" smtClean="0">
                <a:solidFill>
                  <a:srgbClr val="EABD00"/>
                </a:solidFill>
                <a:latin typeface="Times New Roman" pitchFamily="18" charset="0"/>
                <a:cs typeface="Times New Roman" pitchFamily="18" charset="0"/>
              </a:rPr>
              <a:t>Chihuly</a:t>
            </a:r>
            <a:r>
              <a:rPr lang="en-US" sz="6000" dirty="0" smtClean="0">
                <a:solidFill>
                  <a:srgbClr val="EABD00"/>
                </a:solidFill>
                <a:latin typeface="Times New Roman" pitchFamily="18" charset="0"/>
                <a:cs typeface="Times New Roman" pitchFamily="18" charset="0"/>
              </a:rPr>
              <a:t>:</a:t>
            </a:r>
            <a:r>
              <a:rPr lang="en-US" sz="6000" dirty="0" smtClean="0">
                <a:solidFill>
                  <a:schemeClr val="bg1"/>
                </a:solidFill>
                <a:latin typeface="Times New Roman" pitchFamily="18" charset="0"/>
                <a:cs typeface="Times New Roman" pitchFamily="18" charset="0"/>
              </a:rPr>
              <a:t/>
            </a:r>
            <a:br>
              <a:rPr lang="en-US" sz="6000" dirty="0" smtClean="0">
                <a:solidFill>
                  <a:schemeClr val="bg1"/>
                </a:solidFill>
                <a:latin typeface="Times New Roman" pitchFamily="18" charset="0"/>
                <a:cs typeface="Times New Roman" pitchFamily="18" charset="0"/>
              </a:rPr>
            </a:br>
            <a:r>
              <a:rPr lang="en-US" sz="2800" dirty="0" smtClean="0">
                <a:solidFill>
                  <a:srgbClr val="EABD00"/>
                </a:solidFill>
                <a:latin typeface="Times New Roman" pitchFamily="18" charset="0"/>
                <a:cs typeface="Times New Roman" pitchFamily="18" charset="0"/>
              </a:rPr>
              <a:t>The Master of Glass</a:t>
            </a:r>
            <a:endParaRPr lang="en-US" sz="2800" dirty="0">
              <a:solidFill>
                <a:srgbClr val="EABD00"/>
              </a:solidFill>
              <a:latin typeface="Times New Roman" pitchFamily="18" charset="0"/>
              <a:cs typeface="Times New Roman" pitchFamily="18" charset="0"/>
            </a:endParaRPr>
          </a:p>
        </p:txBody>
      </p:sp>
      <p:pic>
        <p:nvPicPr>
          <p:cNvPr id="2" name="chembros.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52400" y="6248400"/>
            <a:ext cx="609600" cy="609600"/>
          </a:xfrm>
          <a:prstGeom prst="rect">
            <a:avLst/>
          </a:prstGeom>
          <a:ln>
            <a:noFill/>
          </a:ln>
          <a:effectLst>
            <a:outerShdw blurRad="292100" dist="139700" dir="2700000" algn="tl" rotWithShape="0">
              <a:srgbClr val="333333">
                <a:alpha val="65000"/>
              </a:srgbClr>
            </a:outerShdw>
          </a:effectLst>
        </p:spPr>
      </p:pic>
    </p:spTree>
  </p:cSld>
  <p:clrMapOvr>
    <a:masterClrMapping/>
  </p:clrMapOvr>
  <p:transition spd="med" advClick="0" advTm="30000">
    <p:wheel spokes="3"/>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050"/>
                                        </p:tgtEl>
                                        <p:attrNameLst>
                                          <p:attrName>style.visibility</p:attrName>
                                        </p:attrNameLst>
                                      </p:cBhvr>
                                      <p:to>
                                        <p:strVal val="visible"/>
                                      </p:to>
                                    </p:set>
                                    <p:animEffect transition="in" filter="fade">
                                      <p:cBhvr>
                                        <p:cTn id="7" dur="1000"/>
                                        <p:tgtEl>
                                          <p:spTgt spid="2050"/>
                                        </p:tgtEl>
                                      </p:cBhvr>
                                    </p:animEffect>
                                    <p:anim calcmode="lin" valueType="num">
                                      <p:cBhvr>
                                        <p:cTn id="8" dur="1000" fill="hold"/>
                                        <p:tgtEl>
                                          <p:spTgt spid="2050"/>
                                        </p:tgtEl>
                                        <p:attrNameLst>
                                          <p:attrName>ppt_x</p:attrName>
                                        </p:attrNameLst>
                                      </p:cBhvr>
                                      <p:tavLst>
                                        <p:tav tm="0">
                                          <p:val>
                                            <p:strVal val="#ppt_x"/>
                                          </p:val>
                                        </p:tav>
                                        <p:tav tm="100000">
                                          <p:val>
                                            <p:strVal val="#ppt_x"/>
                                          </p:val>
                                        </p:tav>
                                      </p:tavLst>
                                    </p:anim>
                                    <p:anim calcmode="lin" valueType="num">
                                      <p:cBhvr>
                                        <p:cTn id="9" dur="1000" fill="hold"/>
                                        <p:tgtEl>
                                          <p:spTgt spid="205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1" presetClass="entr" presetSubtype="4" fill="hold" nodeType="clickEffect">
                                  <p:stCondLst>
                                    <p:cond delay="0"/>
                                  </p:stCondLst>
                                  <p:childTnLst>
                                    <p:set>
                                      <p:cBhvr>
                                        <p:cTn id="13" dur="1" fill="hold">
                                          <p:stCondLst>
                                            <p:cond delay="0"/>
                                          </p:stCondLst>
                                        </p:cTn>
                                        <p:tgtEl>
                                          <p:spTgt spid="2052"/>
                                        </p:tgtEl>
                                        <p:attrNameLst>
                                          <p:attrName>style.visibility</p:attrName>
                                        </p:attrNameLst>
                                      </p:cBhvr>
                                      <p:to>
                                        <p:strVal val="visible"/>
                                      </p:to>
                                    </p:set>
                                    <p:animEffect transition="in" filter="wheel(4)">
                                      <p:cBhvr>
                                        <p:cTn id="14" dur="2000"/>
                                        <p:tgtEl>
                                          <p:spTgt spid="2052"/>
                                        </p:tgtEl>
                                      </p:cBhvr>
                                    </p:animEffect>
                                  </p:childTnLst>
                                </p:cTn>
                              </p:par>
                            </p:childTnLst>
                          </p:cTn>
                        </p:par>
                      </p:childTnLst>
                    </p:cTn>
                  </p:par>
                  <p:par>
                    <p:cTn id="15" fill="hold">
                      <p:stCondLst>
                        <p:cond delay="indefinite"/>
                      </p:stCondLst>
                      <p:childTnLst>
                        <p:par>
                          <p:cTn id="16" fill="hold">
                            <p:stCondLst>
                              <p:cond delay="0"/>
                            </p:stCondLst>
                            <p:childTnLst>
                              <p:par>
                                <p:cTn id="17" presetID="47" presetClass="entr" presetSubtype="0" fill="hold" grpId="0" nodeType="clickEffect">
                                  <p:stCondLst>
                                    <p:cond delay="0"/>
                                  </p:stCondLst>
                                  <p:iterate type="lt">
                                    <p:tmPct val="0"/>
                                  </p:iterate>
                                  <p:childTnLst>
                                    <p:set>
                                      <p:cBhvr>
                                        <p:cTn id="18" dur="1" fill="hold">
                                          <p:stCondLst>
                                            <p:cond delay="0"/>
                                          </p:stCondLst>
                                        </p:cTn>
                                        <p:tgtEl>
                                          <p:spTgt spid="2057"/>
                                        </p:tgtEl>
                                        <p:attrNameLst>
                                          <p:attrName>style.visibility</p:attrName>
                                        </p:attrNameLst>
                                      </p:cBhvr>
                                      <p:to>
                                        <p:strVal val="visible"/>
                                      </p:to>
                                    </p:set>
                                    <p:animEffect transition="in" filter="fade">
                                      <p:cBhvr>
                                        <p:cTn id="19" dur="1000"/>
                                        <p:tgtEl>
                                          <p:spTgt spid="2057"/>
                                        </p:tgtEl>
                                      </p:cBhvr>
                                    </p:animEffect>
                                    <p:anim calcmode="lin" valueType="num">
                                      <p:cBhvr>
                                        <p:cTn id="20" dur="1000" fill="hold"/>
                                        <p:tgtEl>
                                          <p:spTgt spid="2057"/>
                                        </p:tgtEl>
                                        <p:attrNameLst>
                                          <p:attrName>ppt_x</p:attrName>
                                        </p:attrNameLst>
                                      </p:cBhvr>
                                      <p:tavLst>
                                        <p:tav tm="0">
                                          <p:val>
                                            <p:strVal val="#ppt_x"/>
                                          </p:val>
                                        </p:tav>
                                        <p:tav tm="100000">
                                          <p:val>
                                            <p:strVal val="#ppt_x"/>
                                          </p:val>
                                        </p:tav>
                                      </p:tavLst>
                                    </p:anim>
                                    <p:anim calcmode="lin" valueType="num">
                                      <p:cBhvr>
                                        <p:cTn id="21" dur="1000" fill="hold"/>
                                        <p:tgtEl>
                                          <p:spTgt spid="2057"/>
                                        </p:tgtEl>
                                        <p:attrNameLst>
                                          <p:attrName>ppt_y</p:attrName>
                                        </p:attrNameLst>
                                      </p:cBhvr>
                                      <p:tavLst>
                                        <p:tav tm="0">
                                          <p:val>
                                            <p:strVal val="#ppt_y-.1"/>
                                          </p:val>
                                        </p:tav>
                                        <p:tav tm="100000">
                                          <p:val>
                                            <p:strVal val="#ppt_y"/>
                                          </p:val>
                                        </p:tav>
                                      </p:tavLst>
                                    </p:anim>
                                  </p:childTnLst>
                                </p:cTn>
                              </p:par>
                            </p:childTnLst>
                          </p:cTn>
                        </p:par>
                        <p:par>
                          <p:cTn id="22" fill="hold">
                            <p:stCondLst>
                              <p:cond delay="1000"/>
                            </p:stCondLst>
                            <p:childTnLst>
                              <p:par>
                                <p:cTn id="23" presetID="1" presetClass="mediacall" presetSubtype="0" fill="hold" nodeType="afterEffect">
                                  <p:stCondLst>
                                    <p:cond delay="0"/>
                                  </p:stCondLst>
                                  <p:childTnLst>
                                    <p:cmd type="call" cmd="playFrom(0.0)">
                                      <p:cBhvr>
                                        <p:cTn id="24"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p:cTn id="25" fill="hold" display="0">
                  <p:stCondLst>
                    <p:cond delay="indefinite"/>
                  </p:stCondLst>
                  <p:endCondLst>
                    <p:cond evt="onStopAudio" delay="0">
                      <p:tgtEl>
                        <p:sldTgt/>
                      </p:tgtEl>
                    </p:cond>
                  </p:endCondLst>
                </p:cTn>
                <p:tgtEl>
                  <p:spTgt spid="2"/>
                </p:tgtEl>
              </p:cMediaNode>
            </p:audio>
          </p:childTnLst>
        </p:cTn>
      </p:par>
    </p:tnLst>
    <p:bldLst>
      <p:bldP spid="2057" grpId="0" animBg="1"/>
      <p:bldP spid="2050" grpId="0" animBg="1"/>
    </p:bldLst>
  </p:timing>
</p:sld>
</file>

<file path=ppt/slides/slide2.xml><?xml version="1.0" encoding="utf-8"?>
<p:sld xmlns:a="http://schemas.openxmlformats.org/drawingml/2006/main" xmlns:r="http://schemas.openxmlformats.org/officeDocument/2006/relationships" xmlns:p="http://schemas.openxmlformats.org/presentationml/2006/main" showMasterPhAnim="0">
  <p:cSld>
    <p:bg>
      <p:bgPr>
        <a:gradFill flip="none" rotWithShape="1">
          <a:gsLst>
            <a:gs pos="0">
              <a:schemeClr val="tx2">
                <a:lumMod val="60000"/>
                <a:lumOff val="40000"/>
              </a:schemeClr>
            </a:gs>
            <a:gs pos="100000">
              <a:srgbClr val="FF5050">
                <a:gamma/>
                <a:shade val="46275"/>
                <a:invGamma/>
              </a:srgbClr>
            </a:gs>
          </a:gsLst>
          <a:lin ang="5400000" scaled="0"/>
          <a:tileRect/>
        </a:gradFill>
        <a:effectLst/>
      </p:bgPr>
    </p:bg>
    <p:spTree>
      <p:nvGrpSpPr>
        <p:cNvPr id="1" name=""/>
        <p:cNvGrpSpPr/>
        <p:nvPr/>
      </p:nvGrpSpPr>
      <p:grpSpPr>
        <a:xfrm>
          <a:off x="0" y="0"/>
          <a:ext cx="0" cy="0"/>
          <a:chOff x="0" y="0"/>
          <a:chExt cx="0" cy="0"/>
        </a:xfrm>
      </p:grpSpPr>
      <p:pic>
        <p:nvPicPr>
          <p:cNvPr id="3086" name="Picture 14" descr="back2"/>
          <p:cNvPicPr>
            <a:picLocks noChangeAspect="1" noChangeArrowheads="1"/>
          </p:cNvPicPr>
          <p:nvPr/>
        </p:nvPicPr>
        <p:blipFill>
          <a:blip r:embed="rId4" cstate="print"/>
          <a:srcRect/>
          <a:stretch>
            <a:fillRect/>
          </a:stretch>
        </p:blipFill>
        <p:spPr bwMode="auto">
          <a:xfrm>
            <a:off x="1458913" y="3517900"/>
            <a:ext cx="7685087" cy="3340100"/>
          </a:xfrm>
          <a:prstGeom prst="rect">
            <a:avLst/>
          </a:prstGeo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pic>
      <p:pic>
        <p:nvPicPr>
          <p:cNvPr id="3076" name="Picture 4" descr="chihuly2"/>
          <p:cNvPicPr>
            <a:picLocks noChangeAspect="1" noChangeArrowheads="1"/>
          </p:cNvPicPr>
          <p:nvPr/>
        </p:nvPicPr>
        <p:blipFill>
          <a:blip r:embed="rId5" cstate="print"/>
          <a:srcRect/>
          <a:stretch>
            <a:fillRect/>
          </a:stretch>
        </p:blipFill>
        <p:spPr bwMode="auto">
          <a:xfrm>
            <a:off x="2743200" y="4160224"/>
            <a:ext cx="5823431" cy="2259625"/>
          </a:xfrm>
          <a:prstGeom prst="rect">
            <a:avLst/>
          </a:prstGeo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pic>
      <p:pic>
        <p:nvPicPr>
          <p:cNvPr id="3078" name="Picture 6" descr="float3"/>
          <p:cNvPicPr>
            <a:picLocks noChangeAspect="1" noChangeArrowheads="1"/>
          </p:cNvPicPr>
          <p:nvPr/>
        </p:nvPicPr>
        <p:blipFill>
          <a:blip r:embed="rId6" cstate="print"/>
          <a:srcRect/>
          <a:stretch>
            <a:fillRect/>
          </a:stretch>
        </p:blipFill>
        <p:spPr bwMode="auto">
          <a:xfrm>
            <a:off x="609600" y="609600"/>
            <a:ext cx="1425575" cy="1524000"/>
          </a:xfrm>
          <a:prstGeom prst="rect">
            <a:avLst/>
          </a:prstGeo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pic>
      <p:pic>
        <p:nvPicPr>
          <p:cNvPr id="3079" name="Picture 7" descr="seaform4"/>
          <p:cNvPicPr>
            <a:picLocks noChangeAspect="1" noChangeArrowheads="1"/>
          </p:cNvPicPr>
          <p:nvPr/>
        </p:nvPicPr>
        <p:blipFill>
          <a:blip r:embed="rId7" cstate="print"/>
          <a:srcRect/>
          <a:stretch>
            <a:fillRect/>
          </a:stretch>
        </p:blipFill>
        <p:spPr bwMode="auto">
          <a:xfrm>
            <a:off x="609600" y="4495800"/>
            <a:ext cx="1447799" cy="1524000"/>
          </a:xfrm>
          <a:prstGeom prst="rect">
            <a:avLst/>
          </a:prstGeo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pic>
      <p:sp>
        <p:nvSpPr>
          <p:cNvPr id="3089" name="Text Box 17"/>
          <p:cNvSpPr txBox="1">
            <a:spLocks noChangeArrowheads="1"/>
          </p:cNvSpPr>
          <p:nvPr/>
        </p:nvSpPr>
        <p:spPr bwMode="auto">
          <a:xfrm>
            <a:off x="2362200" y="457200"/>
            <a:ext cx="6019800" cy="2308324"/>
          </a:xfrm>
          <a:prstGeom prst="rect">
            <a:avLst/>
          </a:prstGeom>
          <a:solidFill>
            <a:schemeClr val="accent1">
              <a:lumMod val="40000"/>
              <a:lumOff val="60000"/>
            </a:schemeClr>
          </a:solidFill>
          <a:ln w="9525">
            <a:noFill/>
            <a:miter lim="800000"/>
            <a:headEnd/>
            <a:tailEnd/>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a:spAutoFit/>
          </a:bodyPr>
          <a:lstStyle/>
          <a:p>
            <a:pPr algn="ctr">
              <a:spcBef>
                <a:spcPct val="50000"/>
              </a:spcBef>
            </a:pPr>
            <a:r>
              <a:rPr lang="en-US" dirty="0">
                <a:latin typeface="Times New Roman" pitchFamily="18" charset="0"/>
                <a:cs typeface="Times New Roman" pitchFamily="18" charset="0"/>
              </a:rPr>
              <a:t>Born in 1941 in Tacoma, Washington, Dale </a:t>
            </a:r>
            <a:r>
              <a:rPr lang="en-US" dirty="0" err="1">
                <a:latin typeface="Times New Roman" pitchFamily="18" charset="0"/>
                <a:cs typeface="Times New Roman" pitchFamily="18" charset="0"/>
              </a:rPr>
              <a:t>Chihuly</a:t>
            </a:r>
            <a:r>
              <a:rPr lang="en-US" dirty="0">
                <a:latin typeface="Times New Roman" pitchFamily="18" charset="0"/>
                <a:cs typeface="Times New Roman" pitchFamily="18" charset="0"/>
              </a:rPr>
              <a:t> was introduced to glass while studying interior design at the University of Washington. </a:t>
            </a:r>
            <a:r>
              <a:rPr lang="en-US" dirty="0" smtClean="0">
                <a:latin typeface="Times New Roman" pitchFamily="18" charset="0"/>
                <a:cs typeface="Times New Roman" pitchFamily="18" charset="0"/>
              </a:rPr>
              <a:t>Later </a:t>
            </a:r>
            <a:r>
              <a:rPr lang="en-US" dirty="0">
                <a:latin typeface="Times New Roman" pitchFamily="18" charset="0"/>
                <a:cs typeface="Times New Roman" pitchFamily="18" charset="0"/>
              </a:rPr>
              <a:t>he enrolled in the first glass program in the country at the University of Wisconsin. In 1968, </a:t>
            </a:r>
            <a:r>
              <a:rPr lang="en-US" dirty="0" err="1">
                <a:latin typeface="Times New Roman" pitchFamily="18" charset="0"/>
                <a:cs typeface="Times New Roman" pitchFamily="18" charset="0"/>
              </a:rPr>
              <a:t>Chihuly</a:t>
            </a:r>
            <a:r>
              <a:rPr lang="en-US" dirty="0">
                <a:latin typeface="Times New Roman" pitchFamily="18" charset="0"/>
                <a:cs typeface="Times New Roman" pitchFamily="18" charset="0"/>
              </a:rPr>
              <a:t> was awarded a Fulbright Fellowship to work at the </a:t>
            </a:r>
            <a:r>
              <a:rPr lang="en-US" dirty="0" err="1">
                <a:latin typeface="Times New Roman" pitchFamily="18" charset="0"/>
                <a:cs typeface="Times New Roman" pitchFamily="18" charset="0"/>
              </a:rPr>
              <a:t>Venini</a:t>
            </a:r>
            <a:r>
              <a:rPr lang="en-US" dirty="0">
                <a:latin typeface="Times New Roman" pitchFamily="18" charset="0"/>
                <a:cs typeface="Times New Roman" pitchFamily="18" charset="0"/>
              </a:rPr>
              <a:t> factory in Venice, Italy. While in Venice, </a:t>
            </a:r>
            <a:r>
              <a:rPr lang="en-US" dirty="0" err="1">
                <a:latin typeface="Times New Roman" pitchFamily="18" charset="0"/>
                <a:cs typeface="Times New Roman" pitchFamily="18" charset="0"/>
              </a:rPr>
              <a:t>Chihuly</a:t>
            </a:r>
            <a:r>
              <a:rPr lang="en-US" dirty="0">
                <a:latin typeface="Times New Roman" pitchFamily="18" charset="0"/>
                <a:cs typeface="Times New Roman" pitchFamily="18" charset="0"/>
              </a:rPr>
              <a:t> observed the team approach to blowing glass, which is critical </a:t>
            </a:r>
            <a:r>
              <a:rPr lang="en-US" dirty="0" smtClean="0">
                <a:latin typeface="Times New Roman" pitchFamily="18" charset="0"/>
                <a:cs typeface="Times New Roman" pitchFamily="18" charset="0"/>
              </a:rPr>
              <a:t>in </a:t>
            </a:r>
            <a:r>
              <a:rPr lang="en-US" dirty="0">
                <a:latin typeface="Times New Roman" pitchFamily="18" charset="0"/>
                <a:cs typeface="Times New Roman" pitchFamily="18" charset="0"/>
              </a:rPr>
              <a:t>the way he works </a:t>
            </a:r>
            <a:r>
              <a:rPr lang="en-US" dirty="0" smtClean="0">
                <a:latin typeface="Times New Roman" pitchFamily="18" charset="0"/>
                <a:cs typeface="Times New Roman" pitchFamily="18" charset="0"/>
              </a:rPr>
              <a:t>to this day</a:t>
            </a:r>
            <a:r>
              <a:rPr lang="en-US" dirty="0">
                <a:latin typeface="Times New Roman" pitchFamily="18" charset="0"/>
                <a:cs typeface="Times New Roman" pitchFamily="18" charset="0"/>
              </a:rPr>
              <a:t>.  </a:t>
            </a:r>
          </a:p>
        </p:txBody>
      </p:sp>
      <p:pic>
        <p:nvPicPr>
          <p:cNvPr id="10" name="Picture 9" descr="PUTTI.jpg"/>
          <p:cNvPicPr>
            <a:picLocks noChangeAspect="1"/>
          </p:cNvPicPr>
          <p:nvPr/>
        </p:nvPicPr>
        <p:blipFill>
          <a:blip r:embed="rId8" cstate="print"/>
          <a:stretch>
            <a:fillRect/>
          </a:stretch>
        </p:blipFill>
        <p:spPr>
          <a:xfrm>
            <a:off x="609600" y="2514600"/>
            <a:ext cx="1371600" cy="1676400"/>
          </a:xfrm>
          <a:prstGeom prst="rect">
            <a:avLst/>
          </a:prstGeo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pic>
    </p:spTree>
    <p:custDataLst>
      <p:tags r:id="rId1"/>
    </p:custDataLst>
  </p:cSld>
  <p:clrMapOvr>
    <a:masterClrMapping/>
  </p:clrMapOvr>
  <p:transition spd="med" advClick="0" advTm="30000">
    <p:wheel spokes="3"/>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4" fill="hold" nodeType="clickEffect">
                                  <p:stCondLst>
                                    <p:cond delay="0"/>
                                  </p:stCondLst>
                                  <p:childTnLst>
                                    <p:set>
                                      <p:cBhvr>
                                        <p:cTn id="6" dur="1" fill="hold">
                                          <p:stCondLst>
                                            <p:cond delay="0"/>
                                          </p:stCondLst>
                                        </p:cTn>
                                        <p:tgtEl>
                                          <p:spTgt spid="3076"/>
                                        </p:tgtEl>
                                        <p:attrNameLst>
                                          <p:attrName>style.visibility</p:attrName>
                                        </p:attrNameLst>
                                      </p:cBhvr>
                                      <p:to>
                                        <p:strVal val="visible"/>
                                      </p:to>
                                    </p:set>
                                    <p:animEffect transition="in" filter="wheel(4)">
                                      <p:cBhvr>
                                        <p:cTn id="7" dur="2000"/>
                                        <p:tgtEl>
                                          <p:spTgt spid="3076"/>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4" fill="hold" nodeType="clickEffect">
                                  <p:stCondLst>
                                    <p:cond delay="0"/>
                                  </p:stCondLst>
                                  <p:childTnLst>
                                    <p:set>
                                      <p:cBhvr>
                                        <p:cTn id="11" dur="1" fill="hold">
                                          <p:stCondLst>
                                            <p:cond delay="0"/>
                                          </p:stCondLst>
                                        </p:cTn>
                                        <p:tgtEl>
                                          <p:spTgt spid="3078"/>
                                        </p:tgtEl>
                                        <p:attrNameLst>
                                          <p:attrName>style.visibility</p:attrName>
                                        </p:attrNameLst>
                                      </p:cBhvr>
                                      <p:to>
                                        <p:strVal val="visible"/>
                                      </p:to>
                                    </p:set>
                                    <p:animEffect transition="in" filter="wheel(4)">
                                      <p:cBhvr>
                                        <p:cTn id="12" dur="2000"/>
                                        <p:tgtEl>
                                          <p:spTgt spid="3078"/>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4" fill="hold"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wheel(4)">
                                      <p:cBhvr>
                                        <p:cTn id="17" dur="20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21" presetClass="entr" presetSubtype="4" fill="hold" nodeType="clickEffect">
                                  <p:stCondLst>
                                    <p:cond delay="0"/>
                                  </p:stCondLst>
                                  <p:childTnLst>
                                    <p:set>
                                      <p:cBhvr>
                                        <p:cTn id="21" dur="1" fill="hold">
                                          <p:stCondLst>
                                            <p:cond delay="0"/>
                                          </p:stCondLst>
                                        </p:cTn>
                                        <p:tgtEl>
                                          <p:spTgt spid="3079"/>
                                        </p:tgtEl>
                                        <p:attrNameLst>
                                          <p:attrName>style.visibility</p:attrName>
                                        </p:attrNameLst>
                                      </p:cBhvr>
                                      <p:to>
                                        <p:strVal val="visible"/>
                                      </p:to>
                                    </p:set>
                                    <p:animEffect transition="in" filter="wheel(4)">
                                      <p:cBhvr>
                                        <p:cTn id="22" dur="2000"/>
                                        <p:tgtEl>
                                          <p:spTgt spid="30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showMasterPhAnim="0">
  <p:cSld>
    <p:bg>
      <p:bgPr>
        <a:gradFill>
          <a:gsLst>
            <a:gs pos="0">
              <a:srgbClr val="5ECCA2"/>
            </a:gs>
            <a:gs pos="100000">
              <a:srgbClr val="FF5050">
                <a:gamma/>
                <a:shade val="46275"/>
                <a:invGamma/>
              </a:srgbClr>
            </a:gs>
          </a:gsLst>
          <a:lin ang="5400000" scaled="0"/>
        </a:gradFill>
        <a:effectLst/>
      </p:bgPr>
    </p:bg>
    <p:spTree>
      <p:nvGrpSpPr>
        <p:cNvPr id="1" name=""/>
        <p:cNvGrpSpPr/>
        <p:nvPr/>
      </p:nvGrpSpPr>
      <p:grpSpPr>
        <a:xfrm>
          <a:off x="0" y="0"/>
          <a:ext cx="0" cy="0"/>
          <a:chOff x="0" y="0"/>
          <a:chExt cx="0" cy="0"/>
        </a:xfrm>
      </p:grpSpPr>
      <p:sp>
        <p:nvSpPr>
          <p:cNvPr id="4103" name="Rectangle 7"/>
          <p:cNvSpPr>
            <a:spLocks noChangeArrowheads="1"/>
          </p:cNvSpPr>
          <p:nvPr/>
        </p:nvSpPr>
        <p:spPr bwMode="auto">
          <a:xfrm>
            <a:off x="3124200" y="304800"/>
            <a:ext cx="4038600" cy="6096000"/>
          </a:xfrm>
          <a:prstGeom prst="rect">
            <a:avLst/>
          </a:prstGeom>
          <a:solidFill>
            <a:srgbClr val="000000"/>
          </a:solidFill>
          <a:ln w="9525">
            <a:noFill/>
            <a:miter lim="800000"/>
            <a:headEnd/>
            <a:tailEnd/>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none" anchor="ctr"/>
          <a:lstStyle/>
          <a:p>
            <a:endParaRPr lang="en-US"/>
          </a:p>
        </p:txBody>
      </p:sp>
      <p:sp>
        <p:nvSpPr>
          <p:cNvPr id="4098" name="Rectangle 2"/>
          <p:cNvSpPr>
            <a:spLocks noGrp="1" noChangeArrowheads="1"/>
          </p:cNvSpPr>
          <p:nvPr>
            <p:ph type="ctrTitle"/>
          </p:nvPr>
        </p:nvSpPr>
        <p:spPr>
          <a:xfrm>
            <a:off x="1219200" y="228600"/>
            <a:ext cx="7772400" cy="1143000"/>
          </a:xfrm>
        </p:spPr>
        <p:txBody>
          <a:bodyPr/>
          <a:lstStyle/>
          <a:p>
            <a:r>
              <a:rPr lang="en-US"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BASKETS</a:t>
            </a:r>
          </a:p>
        </p:txBody>
      </p:sp>
      <p:pic>
        <p:nvPicPr>
          <p:cNvPr id="4101" name="Picture 5" descr="basket d3"/>
          <p:cNvPicPr>
            <a:picLocks noChangeAspect="1" noChangeArrowheads="1"/>
          </p:cNvPicPr>
          <p:nvPr/>
        </p:nvPicPr>
        <p:blipFill>
          <a:blip r:embed="rId4" cstate="print"/>
          <a:srcRect/>
          <a:stretch>
            <a:fillRect/>
          </a:stretch>
        </p:blipFill>
        <p:spPr bwMode="auto">
          <a:xfrm>
            <a:off x="7477125" y="0"/>
            <a:ext cx="1666875" cy="6858000"/>
          </a:xfrm>
          <a:prstGeom prst="rect">
            <a:avLst/>
          </a:prstGeo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pic>
      <p:grpSp>
        <p:nvGrpSpPr>
          <p:cNvPr id="2" name="Group 14"/>
          <p:cNvGrpSpPr>
            <a:grpSpLocks/>
          </p:cNvGrpSpPr>
          <p:nvPr/>
        </p:nvGrpSpPr>
        <p:grpSpPr bwMode="auto">
          <a:xfrm>
            <a:off x="1752600" y="1371600"/>
            <a:ext cx="6424613" cy="4267200"/>
            <a:chOff x="1056" y="864"/>
            <a:chExt cx="4047" cy="2688"/>
          </a:xfrm>
          <a:scene3d>
            <a:camera prst="orthographicFront">
              <a:rot lat="0" lon="0" rev="0"/>
            </a:camera>
            <a:lightRig rig="glow" dir="t">
              <a:rot lat="0" lon="0" rev="4800000"/>
            </a:lightRig>
          </a:scene3d>
        </p:grpSpPr>
        <p:pic>
          <p:nvPicPr>
            <p:cNvPr id="4104" name="Picture 8" descr="basket2"/>
            <p:cNvPicPr>
              <a:picLocks noChangeAspect="1" noChangeArrowheads="1"/>
            </p:cNvPicPr>
            <p:nvPr/>
          </p:nvPicPr>
          <p:blipFill>
            <a:blip r:embed="rId5" cstate="print"/>
            <a:srcRect/>
            <a:stretch>
              <a:fillRect/>
            </a:stretch>
          </p:blipFill>
          <p:spPr bwMode="auto">
            <a:xfrm>
              <a:off x="4080" y="2352"/>
              <a:ext cx="1014" cy="1200"/>
            </a:xfrm>
            <a:prstGeom prst="rect">
              <a:avLst/>
            </a:prstGeom>
            <a:noFill/>
            <a:ln>
              <a:noFill/>
            </a:ln>
            <a:effectLst>
              <a:outerShdw blurRad="190500" dist="228600" dir="2700000" algn="ctr">
                <a:srgbClr val="000000">
                  <a:alpha val="30000"/>
                </a:srgbClr>
              </a:outerShdw>
            </a:effectLst>
            <a:sp3d prstMaterial="matte">
              <a:bevelT w="127000" h="63500"/>
            </a:sp3d>
          </p:spPr>
        </p:pic>
        <p:pic>
          <p:nvPicPr>
            <p:cNvPr id="4105" name="Picture 9" descr="basket3"/>
            <p:cNvPicPr>
              <a:picLocks noChangeAspect="1" noChangeArrowheads="1"/>
            </p:cNvPicPr>
            <p:nvPr/>
          </p:nvPicPr>
          <p:blipFill>
            <a:blip r:embed="rId6" cstate="print"/>
            <a:srcRect/>
            <a:stretch>
              <a:fillRect/>
            </a:stretch>
          </p:blipFill>
          <p:spPr bwMode="auto">
            <a:xfrm>
              <a:off x="3984" y="864"/>
              <a:ext cx="1119" cy="1335"/>
            </a:xfrm>
            <a:prstGeom prst="rect">
              <a:avLst/>
            </a:prstGeom>
            <a:noFill/>
            <a:ln>
              <a:noFill/>
            </a:ln>
            <a:effectLst>
              <a:outerShdw blurRad="190500" dist="228600" dir="2700000" algn="ctr">
                <a:srgbClr val="000000">
                  <a:alpha val="30000"/>
                </a:srgbClr>
              </a:outerShdw>
            </a:effectLst>
            <a:sp3d prstMaterial="matte">
              <a:bevelT w="127000" h="63500"/>
            </a:sp3d>
          </p:spPr>
        </p:pic>
        <p:pic>
          <p:nvPicPr>
            <p:cNvPr id="4106" name="Picture 10" descr="basket4"/>
            <p:cNvPicPr>
              <a:picLocks noChangeAspect="1" noChangeArrowheads="1"/>
            </p:cNvPicPr>
            <p:nvPr/>
          </p:nvPicPr>
          <p:blipFill>
            <a:blip r:embed="rId7" cstate="print"/>
            <a:srcRect/>
            <a:stretch>
              <a:fillRect/>
            </a:stretch>
          </p:blipFill>
          <p:spPr bwMode="auto">
            <a:xfrm>
              <a:off x="1056" y="864"/>
              <a:ext cx="2256" cy="1393"/>
            </a:xfrm>
            <a:prstGeom prst="rect">
              <a:avLst/>
            </a:prstGeom>
            <a:noFill/>
            <a:ln>
              <a:noFill/>
            </a:ln>
            <a:effectLst>
              <a:outerShdw blurRad="190500" dist="228600" dir="2700000" algn="ctr">
                <a:srgbClr val="000000">
                  <a:alpha val="30000"/>
                </a:srgbClr>
              </a:outerShdw>
            </a:effectLst>
            <a:sp3d prstMaterial="matte">
              <a:bevelT w="127000" h="63500"/>
            </a:sp3d>
          </p:spPr>
        </p:pic>
      </p:grpSp>
      <p:pic>
        <p:nvPicPr>
          <p:cNvPr id="4107" name="Picture 11" descr="basket5"/>
          <p:cNvPicPr>
            <a:picLocks noChangeAspect="1" noChangeArrowheads="1"/>
          </p:cNvPicPr>
          <p:nvPr/>
        </p:nvPicPr>
        <p:blipFill>
          <a:blip r:embed="rId8" cstate="print"/>
          <a:srcRect/>
          <a:stretch>
            <a:fillRect/>
          </a:stretch>
        </p:blipFill>
        <p:spPr bwMode="auto">
          <a:xfrm>
            <a:off x="3733800" y="3733800"/>
            <a:ext cx="2541588" cy="2605088"/>
          </a:xfrm>
          <a:prstGeom prst="rect">
            <a:avLst/>
          </a:prstGeom>
          <a:noFill/>
        </p:spPr>
      </p:pic>
      <p:sp>
        <p:nvSpPr>
          <p:cNvPr id="4109" name="Line 13"/>
          <p:cNvSpPr>
            <a:spLocks noChangeShapeType="1"/>
          </p:cNvSpPr>
          <p:nvPr/>
        </p:nvSpPr>
        <p:spPr bwMode="auto">
          <a:xfrm flipH="1">
            <a:off x="304800" y="1066800"/>
            <a:ext cx="6172200" cy="0"/>
          </a:xfrm>
          <a:prstGeom prst="line">
            <a:avLst/>
          </a:prstGeom>
          <a:noFill/>
          <a:ln w="25400">
            <a:solidFill>
              <a:srgbClr val="DDDDDD"/>
            </a:solidFill>
            <a:round/>
            <a:headEnd/>
            <a:tailEnd/>
          </a:ln>
          <a:effectLst/>
        </p:spPr>
        <p:txBody>
          <a:bodyPr wrap="none" anchor="ctr"/>
          <a:lstStyle/>
          <a:p>
            <a:endParaRPr lang="en-US"/>
          </a:p>
        </p:txBody>
      </p:sp>
      <p:pic>
        <p:nvPicPr>
          <p:cNvPr id="12" name="Picture 11" descr="FORMING BASKET.jpg"/>
          <p:cNvPicPr>
            <a:picLocks noChangeAspect="1"/>
          </p:cNvPicPr>
          <p:nvPr/>
        </p:nvPicPr>
        <p:blipFill>
          <a:blip r:embed="rId9" cstate="print"/>
          <a:stretch>
            <a:fillRect/>
          </a:stretch>
        </p:blipFill>
        <p:spPr>
          <a:xfrm>
            <a:off x="304800" y="685800"/>
            <a:ext cx="1972056" cy="1676400"/>
          </a:xfrm>
          <a:prstGeom prst="rect">
            <a:avLst/>
          </a:prstGeo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pic>
      <p:pic>
        <p:nvPicPr>
          <p:cNvPr id="13" name="Picture 12" descr="BASKET DRAWING.jpg"/>
          <p:cNvPicPr>
            <a:picLocks noChangeAspect="1"/>
          </p:cNvPicPr>
          <p:nvPr/>
        </p:nvPicPr>
        <p:blipFill>
          <a:blip r:embed="rId10" cstate="print"/>
          <a:stretch>
            <a:fillRect/>
          </a:stretch>
        </p:blipFill>
        <p:spPr>
          <a:xfrm>
            <a:off x="381000" y="3200400"/>
            <a:ext cx="2083981" cy="3200400"/>
          </a:xfrm>
          <a:prstGeom prst="rect">
            <a:avLst/>
          </a:prstGeo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pic>
    </p:spTree>
    <p:custDataLst>
      <p:tags r:id="rId1"/>
    </p:custDataLst>
  </p:cSld>
  <p:clrMapOvr>
    <a:masterClrMapping/>
  </p:clrMapOvr>
  <p:transition spd="med" advClick="0" advTm="30000">
    <p:wheel spokes="3"/>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4098"/>
                                        </p:tgtEl>
                                        <p:attrNameLst>
                                          <p:attrName>style.visibility</p:attrName>
                                        </p:attrNameLst>
                                      </p:cBhvr>
                                      <p:to>
                                        <p:strVal val="visible"/>
                                      </p:to>
                                    </p:set>
                                  </p:childTnLst>
                                </p:cTn>
                              </p:par>
                            </p:childTnLst>
                          </p:cTn>
                        </p:par>
                        <p:par>
                          <p:cTn id="7" fill="hold">
                            <p:stCondLst>
                              <p:cond delay="500"/>
                            </p:stCondLst>
                            <p:childTnLst>
                              <p:par>
                                <p:cTn id="8" presetID="1" presetClass="entr" presetSubtype="0" fill="hold" nodeType="afterEffect">
                                  <p:stCondLst>
                                    <p:cond delay="0"/>
                                  </p:stCondLst>
                                  <p:childTnLst>
                                    <p:set>
                                      <p:cBhvr>
                                        <p:cTn id="9" dur="1" fill="hold">
                                          <p:stCondLst>
                                            <p:cond delay="499"/>
                                          </p:stCondLst>
                                        </p:cTn>
                                        <p:tgtEl>
                                          <p:spTgt spid="4107"/>
                                        </p:tgtEl>
                                        <p:attrNameLst>
                                          <p:attrName>style.visibility</p:attrName>
                                        </p:attrNameLst>
                                      </p:cBhvr>
                                      <p:to>
                                        <p:strVal val="visible"/>
                                      </p:to>
                                    </p:set>
                                  </p:childTnLst>
                                </p:cTn>
                              </p:par>
                            </p:childTnLst>
                          </p:cTn>
                        </p:par>
                        <p:par>
                          <p:cTn id="10" fill="hold">
                            <p:stCondLst>
                              <p:cond delay="1000"/>
                            </p:stCondLst>
                            <p:childTnLst>
                              <p:par>
                                <p:cTn id="11" presetID="10" presetClass="entr" presetSubtype="0" fill="hold" nodeType="after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2000"/>
                                        <p:tgtEl>
                                          <p:spTgt spid="2"/>
                                        </p:tgtEl>
                                      </p:cBhvr>
                                    </p:animEffect>
                                  </p:childTnLst>
                                </p:cTn>
                              </p:par>
                            </p:childTnLst>
                          </p:cTn>
                        </p:par>
                        <p:par>
                          <p:cTn id="14" fill="hold">
                            <p:stCondLst>
                              <p:cond delay="3000"/>
                            </p:stCondLst>
                            <p:childTnLst>
                              <p:par>
                                <p:cTn id="15" presetID="21" presetClass="entr" presetSubtype="4" fill="hold" nodeType="after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wheel(4)">
                                      <p:cBhvr>
                                        <p:cTn id="17" dur="2000"/>
                                        <p:tgtEl>
                                          <p:spTgt spid="12"/>
                                        </p:tgtEl>
                                      </p:cBhvr>
                                    </p:animEffect>
                                  </p:childTnLst>
                                </p:cTn>
                              </p:par>
                            </p:childTnLst>
                          </p:cTn>
                        </p:par>
                        <p:par>
                          <p:cTn id="18" fill="hold">
                            <p:stCondLst>
                              <p:cond delay="5000"/>
                            </p:stCondLst>
                            <p:childTnLst>
                              <p:par>
                                <p:cTn id="19" presetID="21" presetClass="entr" presetSubtype="4" fill="hold" nodeType="afterEffect">
                                  <p:stCondLst>
                                    <p:cond delay="0"/>
                                  </p:stCondLst>
                                  <p:childTnLst>
                                    <p:set>
                                      <p:cBhvr>
                                        <p:cTn id="20" dur="1" fill="hold">
                                          <p:stCondLst>
                                            <p:cond delay="0"/>
                                          </p:stCondLst>
                                        </p:cTn>
                                        <p:tgtEl>
                                          <p:spTgt spid="13"/>
                                        </p:tgtEl>
                                        <p:attrNameLst>
                                          <p:attrName>style.visibility</p:attrName>
                                        </p:attrNameLst>
                                      </p:cBhvr>
                                      <p:to>
                                        <p:strVal val="visible"/>
                                      </p:to>
                                    </p:set>
                                    <p:animEffect transition="in" filter="wheel(4)">
                                      <p:cBhvr>
                                        <p:cTn id="21" dur="2000"/>
                                        <p:tgtEl>
                                          <p:spTgt spid="13"/>
                                        </p:tgtEl>
                                      </p:cBhvr>
                                    </p:animEffect>
                                  </p:childTnLst>
                                </p:cTn>
                              </p:par>
                            </p:childTnLst>
                          </p:cTn>
                        </p:par>
                        <p:par>
                          <p:cTn id="22" fill="hold">
                            <p:stCondLst>
                              <p:cond delay="7000"/>
                            </p:stCondLst>
                            <p:childTnLst>
                              <p:par>
                                <p:cTn id="23" presetID="21" presetClass="entr" presetSubtype="4" fill="hold" nodeType="afterEffect">
                                  <p:stCondLst>
                                    <p:cond delay="0"/>
                                  </p:stCondLst>
                                  <p:childTnLst>
                                    <p:set>
                                      <p:cBhvr>
                                        <p:cTn id="24" dur="1" fill="hold">
                                          <p:stCondLst>
                                            <p:cond delay="0"/>
                                          </p:stCondLst>
                                        </p:cTn>
                                        <p:tgtEl>
                                          <p:spTgt spid="2"/>
                                        </p:tgtEl>
                                        <p:attrNameLst>
                                          <p:attrName>style.visibility</p:attrName>
                                        </p:attrNameLst>
                                      </p:cBhvr>
                                      <p:to>
                                        <p:strVal val="visible"/>
                                      </p:to>
                                    </p:set>
                                    <p:animEffect transition="in" filter="wheel(4)">
                                      <p:cBhvr>
                                        <p:cTn id="25"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8" grpId="0" autoUpdateAnimBg="0"/>
    </p:bld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5124" name="Picture 4" descr="macchiaB-d"/>
          <p:cNvPicPr>
            <a:picLocks noChangeAspect="1" noChangeArrowheads="1"/>
          </p:cNvPicPr>
          <p:nvPr/>
        </p:nvPicPr>
        <p:blipFill>
          <a:blip r:embed="rId4" cstate="print"/>
          <a:srcRect/>
          <a:stretch>
            <a:fillRect/>
          </a:stretch>
        </p:blipFill>
        <p:spPr bwMode="auto">
          <a:xfrm>
            <a:off x="1905000" y="0"/>
            <a:ext cx="5324475" cy="6553200"/>
          </a:xfrm>
          <a:prstGeom prst="rect">
            <a:avLst/>
          </a:prstGeom>
          <a:noFill/>
        </p:spPr>
      </p:pic>
      <p:sp>
        <p:nvSpPr>
          <p:cNvPr id="5129" name="Rectangle 9"/>
          <p:cNvSpPr>
            <a:spLocks noChangeArrowheads="1"/>
          </p:cNvSpPr>
          <p:nvPr/>
        </p:nvSpPr>
        <p:spPr bwMode="auto">
          <a:xfrm>
            <a:off x="0" y="0"/>
            <a:ext cx="9144000" cy="6858000"/>
          </a:xfrm>
          <a:prstGeom prst="rect">
            <a:avLst/>
          </a:prstGeom>
          <a:solidFill>
            <a:srgbClr val="000000"/>
          </a:solidFill>
          <a:ln w="9525">
            <a:solidFill>
              <a:schemeClr val="tx1"/>
            </a:solidFill>
            <a:miter lim="800000"/>
            <a:headEnd/>
            <a:tailEnd/>
          </a:ln>
          <a:effectLst/>
        </p:spPr>
        <p:txBody>
          <a:bodyPr wrap="none" anchor="ctr"/>
          <a:lstStyle/>
          <a:p>
            <a:endParaRPr lang="en-US"/>
          </a:p>
        </p:txBody>
      </p:sp>
      <p:pic>
        <p:nvPicPr>
          <p:cNvPr id="5125" name="Picture 5" descr="macchia forest"/>
          <p:cNvPicPr>
            <a:picLocks noChangeAspect="1" noChangeArrowheads="1"/>
          </p:cNvPicPr>
          <p:nvPr/>
        </p:nvPicPr>
        <p:blipFill>
          <a:blip r:embed="rId5" cstate="print"/>
          <a:srcRect/>
          <a:stretch>
            <a:fillRect/>
          </a:stretch>
        </p:blipFill>
        <p:spPr bwMode="auto">
          <a:xfrm>
            <a:off x="533400" y="0"/>
            <a:ext cx="5715000" cy="3133725"/>
          </a:xfrm>
          <a:prstGeom prst="rect">
            <a:avLst/>
          </a:prstGeo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pic>
      <p:grpSp>
        <p:nvGrpSpPr>
          <p:cNvPr id="2" name="Group 13"/>
          <p:cNvGrpSpPr>
            <a:grpSpLocks/>
          </p:cNvGrpSpPr>
          <p:nvPr/>
        </p:nvGrpSpPr>
        <p:grpSpPr bwMode="auto">
          <a:xfrm>
            <a:off x="457200" y="3771900"/>
            <a:ext cx="8027988" cy="3086100"/>
            <a:chOff x="0" y="2376"/>
            <a:chExt cx="5057" cy="1944"/>
          </a:xfrm>
          <a:scene3d>
            <a:camera prst="orthographicFront">
              <a:rot lat="0" lon="0" rev="0"/>
            </a:camera>
            <a:lightRig rig="glow" dir="t">
              <a:rot lat="0" lon="0" rev="4800000"/>
            </a:lightRig>
          </a:scene3d>
        </p:grpSpPr>
        <p:pic>
          <p:nvPicPr>
            <p:cNvPr id="5126" name="Picture 6" descr="macchia2"/>
            <p:cNvPicPr>
              <a:picLocks noChangeAspect="1" noChangeArrowheads="1"/>
            </p:cNvPicPr>
            <p:nvPr/>
          </p:nvPicPr>
          <p:blipFill>
            <a:blip r:embed="rId6" cstate="print"/>
            <a:srcRect/>
            <a:stretch>
              <a:fillRect/>
            </a:stretch>
          </p:blipFill>
          <p:spPr bwMode="auto">
            <a:xfrm>
              <a:off x="0" y="2376"/>
              <a:ext cx="1403" cy="1944"/>
            </a:xfrm>
            <a:prstGeom prst="rect">
              <a:avLst/>
            </a:prstGeom>
            <a:noFill/>
            <a:ln>
              <a:noFill/>
            </a:ln>
            <a:effectLst>
              <a:outerShdw blurRad="190500" dist="228600" dir="2700000" algn="ctr">
                <a:srgbClr val="000000">
                  <a:alpha val="30000"/>
                </a:srgbClr>
              </a:outerShdw>
            </a:effectLst>
            <a:sp3d prstMaterial="matte">
              <a:bevelT w="127000" h="63500"/>
            </a:sp3d>
          </p:spPr>
        </p:pic>
        <p:pic>
          <p:nvPicPr>
            <p:cNvPr id="5127" name="Picture 7" descr="macchia"/>
            <p:cNvPicPr>
              <a:picLocks noChangeAspect="1" noChangeArrowheads="1"/>
            </p:cNvPicPr>
            <p:nvPr/>
          </p:nvPicPr>
          <p:blipFill>
            <a:blip r:embed="rId7" cstate="print"/>
            <a:srcRect/>
            <a:stretch>
              <a:fillRect/>
            </a:stretch>
          </p:blipFill>
          <p:spPr bwMode="auto">
            <a:xfrm>
              <a:off x="1920" y="2448"/>
              <a:ext cx="1282" cy="1728"/>
            </a:xfrm>
            <a:prstGeom prst="rect">
              <a:avLst/>
            </a:prstGeom>
            <a:noFill/>
            <a:ln>
              <a:noFill/>
            </a:ln>
            <a:effectLst>
              <a:outerShdw blurRad="190500" dist="228600" dir="2700000" algn="ctr">
                <a:srgbClr val="000000">
                  <a:alpha val="30000"/>
                </a:srgbClr>
              </a:outerShdw>
            </a:effectLst>
            <a:sp3d prstMaterial="matte">
              <a:bevelT w="127000" h="63500"/>
            </a:sp3d>
          </p:spPr>
        </p:pic>
        <p:pic>
          <p:nvPicPr>
            <p:cNvPr id="5128" name="Picture 8" descr="early macchia"/>
            <p:cNvPicPr>
              <a:picLocks noChangeAspect="1" noChangeArrowheads="1"/>
            </p:cNvPicPr>
            <p:nvPr/>
          </p:nvPicPr>
          <p:blipFill>
            <a:blip r:embed="rId8" cstate="print"/>
            <a:srcRect/>
            <a:stretch>
              <a:fillRect/>
            </a:stretch>
          </p:blipFill>
          <p:spPr bwMode="auto">
            <a:xfrm>
              <a:off x="3696" y="2928"/>
              <a:ext cx="1361" cy="1153"/>
            </a:xfrm>
            <a:prstGeom prst="rect">
              <a:avLst/>
            </a:prstGeom>
            <a:noFill/>
            <a:ln>
              <a:noFill/>
            </a:ln>
            <a:effectLst>
              <a:outerShdw blurRad="190500" dist="228600" dir="2700000" algn="ctr">
                <a:srgbClr val="000000">
                  <a:alpha val="30000"/>
                </a:srgbClr>
              </a:outerShdw>
            </a:effectLst>
            <a:sp3d prstMaterial="matte">
              <a:bevelT w="127000" h="63500"/>
            </a:sp3d>
          </p:spPr>
        </p:pic>
      </p:grpSp>
      <p:sp>
        <p:nvSpPr>
          <p:cNvPr id="5122" name="Rectangle 2"/>
          <p:cNvSpPr>
            <a:spLocks noGrp="1" noChangeArrowheads="1"/>
          </p:cNvSpPr>
          <p:nvPr>
            <p:ph type="title"/>
          </p:nvPr>
        </p:nvSpPr>
        <p:spPr>
          <a:xfrm>
            <a:off x="1752600" y="3048000"/>
            <a:ext cx="5791200" cy="990600"/>
          </a:xfrm>
        </p:spPr>
        <p:txBody>
          <a:bodyPr/>
          <a:lstStyle/>
          <a:p>
            <a:r>
              <a:rPr lang="en-US" dirty="0" err="1">
                <a:solidFill>
                  <a:schemeClr val="tx1"/>
                </a:solidFill>
                <a:latin typeface="Americana BT" pitchFamily="18" charset="0"/>
              </a:rPr>
              <a:t>MACCHIAS</a:t>
            </a:r>
            <a:endParaRPr lang="en-US" dirty="0"/>
          </a:p>
        </p:txBody>
      </p:sp>
      <p:sp>
        <p:nvSpPr>
          <p:cNvPr id="5131" name="Rectangle 11"/>
          <p:cNvSpPr>
            <a:spLocks noGrp="1" noChangeArrowheads="1"/>
          </p:cNvSpPr>
          <p:nvPr>
            <p:ph type="body" idx="1"/>
          </p:nvPr>
        </p:nvSpPr>
        <p:spPr>
          <a:xfrm>
            <a:off x="3124200" y="3124200"/>
            <a:ext cx="4114800" cy="762000"/>
          </a:xfrm>
          <a:noFill/>
          <a:ln/>
        </p:spPr>
        <p:txBody>
          <a:bodyPr/>
          <a:lstStyle/>
          <a:p>
            <a:pPr>
              <a:buFontTx/>
              <a:buNone/>
            </a:pPr>
            <a:r>
              <a:rPr lang="en-US" sz="4400" dirty="0" err="1">
                <a:solidFill>
                  <a:schemeClr val="bg1"/>
                </a:solidFill>
                <a:latin typeface="Times New Roman" pitchFamily="18" charset="0"/>
                <a:cs typeface="Times New Roman" pitchFamily="18" charset="0"/>
              </a:rPr>
              <a:t>MACCHIAS</a:t>
            </a:r>
            <a:endParaRPr lang="en-US" dirty="0">
              <a:latin typeface="Times New Roman" pitchFamily="18" charset="0"/>
              <a:cs typeface="Times New Roman" pitchFamily="18" charset="0"/>
            </a:endParaRPr>
          </a:p>
        </p:txBody>
      </p:sp>
      <p:sp>
        <p:nvSpPr>
          <p:cNvPr id="5137" name="Text Box 17"/>
          <p:cNvSpPr txBox="1">
            <a:spLocks noChangeArrowheads="1"/>
          </p:cNvSpPr>
          <p:nvPr/>
        </p:nvSpPr>
        <p:spPr bwMode="auto">
          <a:xfrm>
            <a:off x="6477000" y="304800"/>
            <a:ext cx="2362200" cy="2800767"/>
          </a:xfrm>
          <a:prstGeom prst="rect">
            <a:avLst/>
          </a:prstGeom>
          <a:noFill/>
          <a:ln w="9525">
            <a:noFill/>
            <a:miter lim="800000"/>
            <a:headEnd/>
            <a:tailEnd/>
          </a:ln>
          <a:effectLst/>
        </p:spPr>
        <p:txBody>
          <a:bodyPr>
            <a:spAutoFit/>
          </a:bodyPr>
          <a:lstStyle/>
          <a:p>
            <a:pPr algn="ctr">
              <a:spcBef>
                <a:spcPct val="50000"/>
              </a:spcBef>
            </a:pPr>
            <a:r>
              <a:rPr lang="en-US" sz="1600" dirty="0">
                <a:solidFill>
                  <a:schemeClr val="bg1"/>
                </a:solidFill>
                <a:latin typeface="Times New Roman" pitchFamily="18" charset="0"/>
                <a:cs typeface="Times New Roman" pitchFamily="18" charset="0"/>
              </a:rPr>
              <a:t>“The </a:t>
            </a:r>
            <a:r>
              <a:rPr lang="en-US" sz="1600" dirty="0" err="1">
                <a:solidFill>
                  <a:schemeClr val="bg1"/>
                </a:solidFill>
                <a:latin typeface="Times New Roman" pitchFamily="18" charset="0"/>
                <a:cs typeface="Times New Roman" pitchFamily="18" charset="0"/>
              </a:rPr>
              <a:t>Macchia</a:t>
            </a:r>
            <a:r>
              <a:rPr lang="en-US" sz="1600" dirty="0">
                <a:solidFill>
                  <a:schemeClr val="bg1"/>
                </a:solidFill>
                <a:latin typeface="Times New Roman" pitchFamily="18" charset="0"/>
                <a:cs typeface="Times New Roman" pitchFamily="18" charset="0"/>
              </a:rPr>
              <a:t> series began with my waking up one day wanting to use all 300 of the colors in the </a:t>
            </a:r>
            <a:r>
              <a:rPr lang="en-US" sz="1600" dirty="0" err="1">
                <a:solidFill>
                  <a:schemeClr val="bg1"/>
                </a:solidFill>
                <a:latin typeface="Times New Roman" pitchFamily="18" charset="0"/>
                <a:cs typeface="Times New Roman" pitchFamily="18" charset="0"/>
              </a:rPr>
              <a:t>hotshop</a:t>
            </a:r>
            <a:r>
              <a:rPr lang="en-US" sz="1600" dirty="0">
                <a:solidFill>
                  <a:schemeClr val="bg1"/>
                </a:solidFill>
                <a:latin typeface="Times New Roman" pitchFamily="18" charset="0"/>
                <a:cs typeface="Times New Roman" pitchFamily="18" charset="0"/>
              </a:rPr>
              <a:t>.</a:t>
            </a:r>
            <a:r>
              <a:rPr lang="en-US" sz="1600" dirty="0">
                <a:latin typeface="Times New Roman" pitchFamily="18" charset="0"/>
                <a:cs typeface="Times New Roman" pitchFamily="18" charset="0"/>
              </a:rPr>
              <a:t> . </a:t>
            </a:r>
            <a:r>
              <a:rPr lang="en-US" sz="1600" dirty="0">
                <a:solidFill>
                  <a:schemeClr val="bg1"/>
                </a:solidFill>
                <a:latin typeface="Times New Roman" pitchFamily="18" charset="0"/>
                <a:cs typeface="Times New Roman" pitchFamily="18" charset="0"/>
              </a:rPr>
              <a:t>Like much of my work, the series inspired itself. The unbelievable combinations of color—that was the driving force</a:t>
            </a:r>
            <a:r>
              <a:rPr lang="en-US" sz="1600" dirty="0" smtClean="0">
                <a:solidFill>
                  <a:schemeClr val="bg1"/>
                </a:solidFill>
                <a:latin typeface="Times New Roman" pitchFamily="18" charset="0"/>
                <a:cs typeface="Times New Roman" pitchFamily="18" charset="0"/>
              </a:rPr>
              <a:t>.”   (</a:t>
            </a:r>
            <a:r>
              <a:rPr lang="en-US" sz="1400" dirty="0" err="1" smtClean="0">
                <a:solidFill>
                  <a:schemeClr val="bg1"/>
                </a:solidFill>
                <a:latin typeface="Times New Roman" pitchFamily="18" charset="0"/>
                <a:cs typeface="Times New Roman" pitchFamily="18" charset="0"/>
              </a:rPr>
              <a:t>Chihuly</a:t>
            </a:r>
            <a:r>
              <a:rPr lang="en-US" sz="1400" dirty="0" smtClean="0">
                <a:solidFill>
                  <a:schemeClr val="bg1"/>
                </a:solidFill>
                <a:latin typeface="Times New Roman" pitchFamily="18" charset="0"/>
                <a:cs typeface="Times New Roman" pitchFamily="18" charset="0"/>
              </a:rPr>
              <a:t>)</a:t>
            </a:r>
            <a:endParaRPr lang="en-US" sz="1400" dirty="0">
              <a:solidFill>
                <a:schemeClr val="bg1"/>
              </a:solidFill>
              <a:latin typeface="Times New Roman" pitchFamily="18" charset="0"/>
              <a:cs typeface="Times New Roman" pitchFamily="18" charset="0"/>
            </a:endParaRPr>
          </a:p>
        </p:txBody>
      </p:sp>
    </p:spTree>
    <p:custDataLst>
      <p:tags r:id="rId1"/>
    </p:custDataLst>
  </p:cSld>
  <p:clrMapOvr>
    <a:masterClrMapping/>
  </p:clrMapOvr>
  <p:transition spd="med" advClick="0" advTm="30000">
    <p:wheel spokes="3"/>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6" fill="hold" grpId="0" nodeType="clickEffect">
                                  <p:stCondLst>
                                    <p:cond delay="0"/>
                                  </p:stCondLst>
                                  <p:childTnLst>
                                    <p:set>
                                      <p:cBhvr>
                                        <p:cTn id="6" dur="1" fill="hold">
                                          <p:stCondLst>
                                            <p:cond delay="0"/>
                                          </p:stCondLst>
                                        </p:cTn>
                                        <p:tgtEl>
                                          <p:spTgt spid="5129"/>
                                        </p:tgtEl>
                                        <p:attrNameLst>
                                          <p:attrName>style.visibility</p:attrName>
                                        </p:attrNameLst>
                                      </p:cBhvr>
                                      <p:to>
                                        <p:strVal val="visible"/>
                                      </p:to>
                                    </p:set>
                                    <p:animEffect transition="in" filter="barn(inHorizontal)">
                                      <p:cBhvr>
                                        <p:cTn id="7" dur="2000"/>
                                        <p:tgtEl>
                                          <p:spTgt spid="5129"/>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5131">
                                            <p:txEl>
                                              <p:pRg st="0" end="0"/>
                                            </p:txEl>
                                          </p:spTgt>
                                        </p:tgtEl>
                                        <p:attrNameLst>
                                          <p:attrName>style.visibility</p:attrName>
                                        </p:attrNameLst>
                                      </p:cBhvr>
                                      <p:to>
                                        <p:strVal val="visible"/>
                                      </p:to>
                                    </p:set>
                                  </p:childTnLst>
                                </p:cTn>
                              </p:par>
                            </p:childTnLst>
                          </p:cTn>
                        </p:par>
                        <p:par>
                          <p:cTn id="12" fill="hold">
                            <p:stCondLst>
                              <p:cond delay="0"/>
                            </p:stCondLst>
                            <p:childTnLst>
                              <p:par>
                                <p:cTn id="13" presetID="22" presetClass="entr" presetSubtype="1" fill="hold" nodeType="afterEffect">
                                  <p:stCondLst>
                                    <p:cond delay="0"/>
                                  </p:stCondLst>
                                  <p:childTnLst>
                                    <p:set>
                                      <p:cBhvr>
                                        <p:cTn id="14" dur="1" fill="hold">
                                          <p:stCondLst>
                                            <p:cond delay="0"/>
                                          </p:stCondLst>
                                        </p:cTn>
                                        <p:tgtEl>
                                          <p:spTgt spid="5125"/>
                                        </p:tgtEl>
                                        <p:attrNameLst>
                                          <p:attrName>style.visibility</p:attrName>
                                        </p:attrNameLst>
                                      </p:cBhvr>
                                      <p:to>
                                        <p:strVal val="visible"/>
                                      </p:to>
                                    </p:set>
                                    <p:animEffect transition="in" filter="wipe(up)">
                                      <p:cBhvr>
                                        <p:cTn id="15" dur="2000"/>
                                        <p:tgtEl>
                                          <p:spTgt spid="5125"/>
                                        </p:tgtEl>
                                      </p:cBhvr>
                                    </p:animEffec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5137"/>
                                        </p:tgtEl>
                                        <p:attrNameLst>
                                          <p:attrName>style.visibility</p:attrName>
                                        </p:attrNameLst>
                                      </p:cBhvr>
                                      <p:to>
                                        <p:strVal val="visible"/>
                                      </p:to>
                                    </p:set>
                                  </p:childTnLst>
                                </p:cTn>
                              </p:par>
                            </p:childTnLst>
                          </p:cTn>
                        </p:par>
                        <p:par>
                          <p:cTn id="20" fill="hold">
                            <p:stCondLst>
                              <p:cond delay="0"/>
                            </p:stCondLst>
                            <p:childTnLst>
                              <p:par>
                                <p:cTn id="21" presetID="21" presetClass="entr" presetSubtype="4" fill="hold" nodeType="afterEffect">
                                  <p:stCondLst>
                                    <p:cond delay="0"/>
                                  </p:stCondLst>
                                  <p:childTnLst>
                                    <p:set>
                                      <p:cBhvr>
                                        <p:cTn id="22" dur="1" fill="hold">
                                          <p:stCondLst>
                                            <p:cond delay="0"/>
                                          </p:stCondLst>
                                        </p:cTn>
                                        <p:tgtEl>
                                          <p:spTgt spid="2"/>
                                        </p:tgtEl>
                                        <p:attrNameLst>
                                          <p:attrName>style.visibility</p:attrName>
                                        </p:attrNameLst>
                                      </p:cBhvr>
                                      <p:to>
                                        <p:strVal val="visible"/>
                                      </p:to>
                                    </p:set>
                                    <p:animEffect transition="in" filter="wheel(4)">
                                      <p:cBhvr>
                                        <p:cTn id="23"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9" grpId="0" animBg="1"/>
      <p:bldP spid="5131" grpId="0" build="p" autoUpdateAnimBg="0"/>
      <p:bldP spid="5137"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gradFill>
          <a:gsLst>
            <a:gs pos="0">
              <a:srgbClr val="777777"/>
            </a:gs>
            <a:gs pos="40000">
              <a:schemeClr val="bg2">
                <a:tint val="45000"/>
                <a:shade val="99000"/>
                <a:satMod val="350000"/>
              </a:schemeClr>
            </a:gs>
            <a:gs pos="100000">
              <a:schemeClr val="bg2">
                <a:shade val="20000"/>
                <a:satMod val="255000"/>
              </a:schemeClr>
            </a:gs>
          </a:gsLst>
          <a:lin ang="5400000" scaled="0"/>
        </a:gradFill>
        <a:effectLst/>
      </p:bgPr>
    </p:bg>
    <p:spTree>
      <p:nvGrpSpPr>
        <p:cNvPr id="1" name=""/>
        <p:cNvGrpSpPr/>
        <p:nvPr/>
      </p:nvGrpSpPr>
      <p:grpSpPr>
        <a:xfrm>
          <a:off x="0" y="0"/>
          <a:ext cx="0" cy="0"/>
          <a:chOff x="0" y="0"/>
          <a:chExt cx="0" cy="0"/>
        </a:xfrm>
      </p:grpSpPr>
      <p:pic>
        <p:nvPicPr>
          <p:cNvPr id="6148" name="Picture 4" descr="persiansB-d"/>
          <p:cNvPicPr>
            <a:picLocks noGrp="1" noChangeAspect="1" noChangeArrowheads="1"/>
          </p:cNvPicPr>
          <p:nvPr>
            <p:ph idx="1"/>
          </p:nvPr>
        </p:nvPicPr>
        <p:blipFill>
          <a:blip r:embed="rId4" cstate="print"/>
          <a:srcRect/>
          <a:stretch>
            <a:fillRect/>
          </a:stretch>
        </p:blipFill>
        <p:spPr>
          <a:xfrm>
            <a:off x="4495800" y="914400"/>
            <a:ext cx="4230687" cy="5211763"/>
          </a:xfr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pic>
      <p:pic>
        <p:nvPicPr>
          <p:cNvPr id="6161" name="Picture 17" descr="persian5"/>
          <p:cNvPicPr>
            <a:picLocks noChangeAspect="1" noChangeArrowheads="1"/>
          </p:cNvPicPr>
          <p:nvPr/>
        </p:nvPicPr>
        <p:blipFill>
          <a:blip r:embed="rId5" cstate="print"/>
          <a:srcRect/>
          <a:stretch>
            <a:fillRect/>
          </a:stretch>
        </p:blipFill>
        <p:spPr bwMode="auto">
          <a:xfrm>
            <a:off x="838200" y="990600"/>
            <a:ext cx="2819400" cy="2438400"/>
          </a:xfrm>
          <a:prstGeom prst="rect">
            <a:avLst/>
          </a:prstGeo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pic>
      <p:sp>
        <p:nvSpPr>
          <p:cNvPr id="6149" name="Rectangle 5"/>
          <p:cNvSpPr>
            <a:spLocks noGrp="1" noChangeArrowheads="1"/>
          </p:cNvSpPr>
          <p:nvPr>
            <p:ph type="title"/>
          </p:nvPr>
        </p:nvSpPr>
        <p:spPr>
          <a:xfrm>
            <a:off x="4419600" y="2971800"/>
            <a:ext cx="4343400" cy="762000"/>
          </a:xfrm>
          <a:solidFill>
            <a:schemeClr val="bg1">
              <a:alpha val="60001"/>
            </a:schemeClr>
          </a:solidFill>
          <a:ln>
            <a:solidFill>
              <a:srgbClr val="7030A0"/>
            </a:solidFill>
          </a:ln>
          <a:effectLst>
            <a:outerShdw blurRad="50800" dist="38100" dir="5400000" algn="t" rotWithShape="0">
              <a:prstClr val="black">
                <a:alpha val="40000"/>
              </a:prstClr>
            </a:outerShdw>
          </a:effectLst>
        </p:spPr>
        <p:txBody>
          <a:bodyPr/>
          <a:lstStyle/>
          <a:p>
            <a:r>
              <a:rPr lang="en-US" dirty="0" smtClean="0">
                <a:ln>
                  <a:solidFill>
                    <a:schemeClr val="accent2">
                      <a:lumMod val="50000"/>
                    </a:schemeClr>
                  </a:solidFill>
                </a:ln>
                <a:latin typeface="Times New Roman" pitchFamily="18" charset="0"/>
                <a:cs typeface="Times New Roman" pitchFamily="18" charset="0"/>
              </a:rPr>
              <a:t>PERSIANS</a:t>
            </a:r>
            <a:endParaRPr lang="en-US" dirty="0">
              <a:ln>
                <a:solidFill>
                  <a:schemeClr val="accent2">
                    <a:lumMod val="50000"/>
                  </a:schemeClr>
                </a:solidFill>
              </a:ln>
              <a:latin typeface="Times New Roman" pitchFamily="18" charset="0"/>
              <a:cs typeface="Times New Roman" pitchFamily="18" charset="0"/>
            </a:endParaRPr>
          </a:p>
        </p:txBody>
      </p:sp>
      <p:pic>
        <p:nvPicPr>
          <p:cNvPr id="6155" name="Picture 11" descr="Persian3"/>
          <p:cNvPicPr>
            <a:picLocks noChangeAspect="1" noChangeArrowheads="1"/>
          </p:cNvPicPr>
          <p:nvPr/>
        </p:nvPicPr>
        <p:blipFill>
          <a:blip r:embed="rId6" cstate="print"/>
          <a:stretch>
            <a:fillRect/>
          </a:stretch>
        </p:blipFill>
        <p:spPr bwMode="auto">
          <a:xfrm>
            <a:off x="838200" y="3657600"/>
            <a:ext cx="2819400" cy="2604377"/>
          </a:xfrm>
          <a:prstGeom prst="rect">
            <a:avLst/>
          </a:prstGeom>
          <a:noFill/>
          <a:ln>
            <a:noFill/>
          </a:ln>
        </p:spPr>
      </p:pic>
    </p:spTree>
    <p:custDataLst>
      <p:tags r:id="rId1"/>
    </p:custDataLst>
  </p:cSld>
  <p:clrMapOvr>
    <a:masterClrMapping/>
  </p:clrMapOvr>
  <p:transition spd="med" advClick="0" advTm="30000">
    <p:wheel spokes="3"/>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149"/>
                                        </p:tgtEl>
                                        <p:attrNameLst>
                                          <p:attrName>style.visibility</p:attrName>
                                        </p:attrNameLst>
                                      </p:cBhvr>
                                      <p:to>
                                        <p:strVal val="visible"/>
                                      </p:to>
                                    </p:set>
                                    <p:animEffect transition="in" filter="fade">
                                      <p:cBhvr>
                                        <p:cTn id="7" dur="2000"/>
                                        <p:tgtEl>
                                          <p:spTgt spid="6149"/>
                                        </p:tgtEl>
                                      </p:cBhvr>
                                    </p:animEffect>
                                  </p:childTnLst>
                                </p:cTn>
                              </p:par>
                            </p:childTnLst>
                          </p:cTn>
                        </p:par>
                        <p:par>
                          <p:cTn id="8" fill="hold">
                            <p:stCondLst>
                              <p:cond delay="2000"/>
                            </p:stCondLst>
                            <p:childTnLst>
                              <p:par>
                                <p:cTn id="9" presetID="21" presetClass="entr" presetSubtype="4" fill="hold" nodeType="afterEffect">
                                  <p:stCondLst>
                                    <p:cond delay="0"/>
                                  </p:stCondLst>
                                  <p:childTnLst>
                                    <p:set>
                                      <p:cBhvr>
                                        <p:cTn id="10" dur="1" fill="hold">
                                          <p:stCondLst>
                                            <p:cond delay="0"/>
                                          </p:stCondLst>
                                        </p:cTn>
                                        <p:tgtEl>
                                          <p:spTgt spid="6161"/>
                                        </p:tgtEl>
                                        <p:attrNameLst>
                                          <p:attrName>style.visibility</p:attrName>
                                        </p:attrNameLst>
                                      </p:cBhvr>
                                      <p:to>
                                        <p:strVal val="visible"/>
                                      </p:to>
                                    </p:set>
                                    <p:animEffect transition="in" filter="wheel(4)">
                                      <p:cBhvr>
                                        <p:cTn id="11" dur="2000"/>
                                        <p:tgtEl>
                                          <p:spTgt spid="6161"/>
                                        </p:tgtEl>
                                      </p:cBhvr>
                                    </p:animEffect>
                                  </p:childTnLst>
                                </p:cTn>
                              </p:par>
                            </p:childTnLst>
                          </p:cTn>
                        </p:par>
                        <p:par>
                          <p:cTn id="12" fill="hold">
                            <p:stCondLst>
                              <p:cond delay="4000"/>
                            </p:stCondLst>
                            <p:childTnLst>
                              <p:par>
                                <p:cTn id="13" presetID="21" presetClass="entr" presetSubtype="4" fill="hold" nodeType="afterEffect">
                                  <p:stCondLst>
                                    <p:cond delay="0"/>
                                  </p:stCondLst>
                                  <p:childTnLst>
                                    <p:set>
                                      <p:cBhvr>
                                        <p:cTn id="14" dur="1" fill="hold">
                                          <p:stCondLst>
                                            <p:cond delay="0"/>
                                          </p:stCondLst>
                                        </p:cTn>
                                        <p:tgtEl>
                                          <p:spTgt spid="6155"/>
                                        </p:tgtEl>
                                        <p:attrNameLst>
                                          <p:attrName>style.visibility</p:attrName>
                                        </p:attrNameLst>
                                      </p:cBhvr>
                                      <p:to>
                                        <p:strVal val="visible"/>
                                      </p:to>
                                    </p:set>
                                    <p:animEffect transition="in" filter="wheel(4)">
                                      <p:cBhvr>
                                        <p:cTn id="15" dur="2000"/>
                                        <p:tgtEl>
                                          <p:spTgt spid="61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9"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9" name="Rectangle 11"/>
          <p:cNvSpPr>
            <a:spLocks noGrp="1" noChangeArrowheads="1"/>
          </p:cNvSpPr>
          <p:nvPr>
            <p:ph type="title"/>
          </p:nvPr>
        </p:nvSpPr>
        <p:spPr>
          <a:xfrm>
            <a:off x="1828800" y="533400"/>
            <a:ext cx="6477000" cy="838200"/>
          </a:xfrm>
          <a:ln>
            <a:solidFill>
              <a:schemeClr val="bg1">
                <a:lumMod val="85000"/>
              </a:schemeClr>
            </a:solidFill>
          </a:ln>
        </p:spPr>
        <p:txBody>
          <a:bodyPr>
            <a:scene3d>
              <a:camera prst="orthographicFront"/>
              <a:lightRig rig="threePt" dir="t"/>
            </a:scene3d>
            <a:sp3d extrusionH="57150">
              <a:bevelT w="69850" h="38100" prst="cross"/>
            </a:sp3d>
          </a:bodyPr>
          <a:lstStyle/>
          <a:p>
            <a:r>
              <a:rPr lang="en-US" sz="40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SEA FORMS</a:t>
            </a:r>
          </a:p>
        </p:txBody>
      </p:sp>
      <p:pic>
        <p:nvPicPr>
          <p:cNvPr id="12311" name="Picture 23" descr="seaformsB-d"/>
          <p:cNvPicPr>
            <a:picLocks noChangeAspect="1" noChangeArrowheads="1"/>
          </p:cNvPicPr>
          <p:nvPr/>
        </p:nvPicPr>
        <p:blipFill>
          <a:blip r:embed="rId4" cstate="print"/>
          <a:srcRect/>
          <a:stretch>
            <a:fillRect/>
          </a:stretch>
        </p:blipFill>
        <p:spPr bwMode="auto">
          <a:xfrm>
            <a:off x="7315200" y="304800"/>
            <a:ext cx="1343025" cy="1652588"/>
          </a:xfrm>
          <a:prstGeom prst="rect">
            <a:avLst/>
          </a:prstGeom>
          <a:noFill/>
        </p:spPr>
      </p:pic>
      <p:sp>
        <p:nvSpPr>
          <p:cNvPr id="12301" name="Rectangle 13"/>
          <p:cNvSpPr>
            <a:spLocks noChangeArrowheads="1"/>
          </p:cNvSpPr>
          <p:nvPr/>
        </p:nvSpPr>
        <p:spPr bwMode="auto">
          <a:xfrm>
            <a:off x="0" y="0"/>
            <a:ext cx="9144000" cy="6858000"/>
          </a:xfrm>
          <a:prstGeom prst="rect">
            <a:avLst/>
          </a:prstGeom>
          <a:solidFill>
            <a:srgbClr val="000000">
              <a:alpha val="39999"/>
            </a:srgbClr>
          </a:solidFill>
          <a:ln w="9525">
            <a:solidFill>
              <a:schemeClr val="tx1"/>
            </a:solidFill>
            <a:miter lim="800000"/>
            <a:headEnd/>
            <a:tailEnd/>
          </a:ln>
          <a:effectLst/>
        </p:spPr>
        <p:txBody>
          <a:bodyPr wrap="none" anchor="ctr"/>
          <a:lstStyle/>
          <a:p>
            <a:endParaRPr lang="en-US"/>
          </a:p>
        </p:txBody>
      </p:sp>
      <p:pic>
        <p:nvPicPr>
          <p:cNvPr id="12296" name="Picture 8" descr="background"/>
          <p:cNvPicPr>
            <a:picLocks noGrp="1" noChangeAspect="1" noChangeArrowheads="1"/>
          </p:cNvPicPr>
          <p:nvPr>
            <p:ph sz="half" idx="1"/>
          </p:nvPr>
        </p:nvPicPr>
        <p:blipFill>
          <a:blip r:embed="rId5" cstate="print"/>
          <a:srcRect/>
          <a:stretch>
            <a:fillRect/>
          </a:stretch>
        </p:blipFill>
        <p:spPr>
          <a:xfrm>
            <a:off x="1295400" y="1600200"/>
            <a:ext cx="6477000" cy="4098925"/>
          </a:xfr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pic>
      <p:grpSp>
        <p:nvGrpSpPr>
          <p:cNvPr id="2" name="Group 26"/>
          <p:cNvGrpSpPr>
            <a:grpSpLocks/>
          </p:cNvGrpSpPr>
          <p:nvPr/>
        </p:nvGrpSpPr>
        <p:grpSpPr bwMode="auto">
          <a:xfrm>
            <a:off x="381000" y="304800"/>
            <a:ext cx="8305800" cy="6330950"/>
            <a:chOff x="288" y="192"/>
            <a:chExt cx="5232" cy="3988"/>
          </a:xfrm>
        </p:grpSpPr>
        <p:pic>
          <p:nvPicPr>
            <p:cNvPr id="12302" name="Picture 14" descr="seaform2"/>
            <p:cNvPicPr>
              <a:picLocks noChangeAspect="1" noChangeArrowheads="1"/>
            </p:cNvPicPr>
            <p:nvPr/>
          </p:nvPicPr>
          <p:blipFill>
            <a:blip r:embed="rId6" cstate="print"/>
            <a:srcRect/>
            <a:stretch>
              <a:fillRect/>
            </a:stretch>
          </p:blipFill>
          <p:spPr bwMode="auto">
            <a:xfrm>
              <a:off x="3984" y="2784"/>
              <a:ext cx="1536" cy="1396"/>
            </a:xfrm>
            <a:prstGeom prst="rect">
              <a:avLst/>
            </a:prstGeo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pic>
        <p:pic>
          <p:nvPicPr>
            <p:cNvPr id="12305" name="Picture 17" descr="seaform1"/>
            <p:cNvPicPr>
              <a:picLocks noChangeAspect="1" noChangeArrowheads="1"/>
            </p:cNvPicPr>
            <p:nvPr/>
          </p:nvPicPr>
          <p:blipFill>
            <a:blip r:embed="rId7" cstate="print"/>
            <a:srcRect/>
            <a:stretch>
              <a:fillRect/>
            </a:stretch>
          </p:blipFill>
          <p:spPr bwMode="auto">
            <a:xfrm>
              <a:off x="1488" y="1488"/>
              <a:ext cx="2784" cy="1591"/>
            </a:xfrm>
            <a:prstGeom prst="rect">
              <a:avLst/>
            </a:prstGeo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pic>
        <p:pic>
          <p:nvPicPr>
            <p:cNvPr id="12298" name="Picture 10" descr="seaform4"/>
            <p:cNvPicPr>
              <a:picLocks noChangeAspect="1" noChangeArrowheads="1"/>
            </p:cNvPicPr>
            <p:nvPr/>
          </p:nvPicPr>
          <p:blipFill>
            <a:blip r:embed="rId8" cstate="print"/>
            <a:srcRect/>
            <a:stretch>
              <a:fillRect/>
            </a:stretch>
          </p:blipFill>
          <p:spPr bwMode="auto">
            <a:xfrm>
              <a:off x="288" y="192"/>
              <a:ext cx="1501" cy="1584"/>
            </a:xfrm>
            <a:prstGeom prst="rect">
              <a:avLst/>
            </a:prstGeo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pic>
      </p:grpSp>
      <p:sp>
        <p:nvSpPr>
          <p:cNvPr id="12316" name="Text Box 28"/>
          <p:cNvSpPr txBox="1">
            <a:spLocks noChangeArrowheads="1"/>
          </p:cNvSpPr>
          <p:nvPr/>
        </p:nvSpPr>
        <p:spPr bwMode="auto">
          <a:xfrm>
            <a:off x="304800" y="5410200"/>
            <a:ext cx="5791200" cy="1077218"/>
          </a:xfrm>
          <a:prstGeom prst="rect">
            <a:avLst/>
          </a:prstGeom>
          <a:solidFill>
            <a:schemeClr val="tx2">
              <a:lumMod val="75000"/>
            </a:schemeClr>
          </a:solidFill>
          <a:ln w="9525">
            <a:noFill/>
            <a:miter lim="800000"/>
            <a:headEnd/>
            <a:tailEnd/>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a:spAutoFit/>
          </a:bodyPr>
          <a:lstStyle/>
          <a:p>
            <a:pPr algn="ctr">
              <a:spcBef>
                <a:spcPct val="50000"/>
              </a:spcBef>
            </a:pPr>
            <a:r>
              <a:rPr lang="en-US" sz="1600" b="1" dirty="0">
                <a:solidFill>
                  <a:schemeClr val="bg1"/>
                </a:solidFill>
                <a:latin typeface="Times New Roman" pitchFamily="18" charset="0"/>
                <a:cs typeface="Times New Roman" pitchFamily="18" charset="0"/>
              </a:rPr>
              <a:t>“I love to walk along the beach and go to the ocean. And glass itself, of course, is so much like water. If you let it go on its own, it almost ends up looking like something that came from the sea</a:t>
            </a:r>
            <a:r>
              <a:rPr lang="en-US" sz="1600" b="1" dirty="0" smtClean="0">
                <a:solidFill>
                  <a:schemeClr val="bg1"/>
                </a:solidFill>
                <a:latin typeface="Times New Roman" pitchFamily="18" charset="0"/>
                <a:cs typeface="Times New Roman" pitchFamily="18" charset="0"/>
              </a:rPr>
              <a:t>.”  (</a:t>
            </a:r>
            <a:r>
              <a:rPr lang="en-US" sz="1200" b="1" dirty="0" err="1" smtClean="0">
                <a:solidFill>
                  <a:schemeClr val="bg1"/>
                </a:solidFill>
                <a:latin typeface="Times New Roman" pitchFamily="18" charset="0"/>
                <a:cs typeface="Times New Roman" pitchFamily="18" charset="0"/>
              </a:rPr>
              <a:t>Chihuly</a:t>
            </a:r>
            <a:r>
              <a:rPr lang="en-US" sz="1200" b="1" dirty="0" smtClean="0">
                <a:solidFill>
                  <a:schemeClr val="bg1"/>
                </a:solidFill>
                <a:latin typeface="Times New Roman" pitchFamily="18" charset="0"/>
                <a:cs typeface="Times New Roman" pitchFamily="18" charset="0"/>
              </a:rPr>
              <a:t>)</a:t>
            </a:r>
            <a:endParaRPr lang="en-US" sz="1200" b="1" dirty="0">
              <a:solidFill>
                <a:schemeClr val="bg1"/>
              </a:solidFill>
              <a:latin typeface="Times New Roman" pitchFamily="18" charset="0"/>
              <a:cs typeface="Times New Roman" pitchFamily="18" charset="0"/>
            </a:endParaRPr>
          </a:p>
        </p:txBody>
      </p:sp>
    </p:spTree>
    <p:custDataLst>
      <p:tags r:id="rId1"/>
    </p:custDataLst>
  </p:cSld>
  <p:clrMapOvr>
    <a:masterClrMapping/>
  </p:clrMapOvr>
  <p:transition spd="med" advClick="0" advTm="30000">
    <p:wheel spokes="3"/>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4)">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3333FF"/>
            </a:gs>
            <a:gs pos="100000">
              <a:schemeClr val="tx1"/>
            </a:gs>
          </a:gsLst>
          <a:lin ang="4800000" scaled="0"/>
          <a:tileRect/>
        </a:gradFill>
        <a:effectLst/>
      </p:bgPr>
    </p:bg>
    <p:spTree>
      <p:nvGrpSpPr>
        <p:cNvPr id="1" name=""/>
        <p:cNvGrpSpPr/>
        <p:nvPr/>
      </p:nvGrpSpPr>
      <p:grpSpPr>
        <a:xfrm>
          <a:off x="0" y="0"/>
          <a:ext cx="0" cy="0"/>
          <a:chOff x="0" y="0"/>
          <a:chExt cx="0" cy="0"/>
        </a:xfrm>
      </p:grpSpPr>
      <p:pic>
        <p:nvPicPr>
          <p:cNvPr id="19475" name="Picture 19" descr="chandelierd"/>
          <p:cNvPicPr>
            <a:picLocks noChangeAspect="1" noChangeArrowheads="1"/>
          </p:cNvPicPr>
          <p:nvPr/>
        </p:nvPicPr>
        <p:blipFill>
          <a:blip r:embed="rId4" cstate="print"/>
          <a:srcRect/>
          <a:stretch>
            <a:fillRect/>
          </a:stretch>
        </p:blipFill>
        <p:spPr bwMode="auto">
          <a:xfrm>
            <a:off x="762000" y="609600"/>
            <a:ext cx="1295400" cy="1569741"/>
          </a:xfrm>
          <a:prstGeom prst="rect">
            <a:avLst/>
          </a:prstGeom>
          <a:noFill/>
        </p:spPr>
      </p:pic>
      <p:sp>
        <p:nvSpPr>
          <p:cNvPr id="19472" name="Rectangle 16"/>
          <p:cNvSpPr>
            <a:spLocks noGrp="1" noChangeArrowheads="1"/>
          </p:cNvSpPr>
          <p:nvPr>
            <p:ph type="title" sz="quarter"/>
          </p:nvPr>
        </p:nvSpPr>
        <p:spPr>
          <a:xfrm>
            <a:off x="1676400" y="609600"/>
            <a:ext cx="6553200" cy="1447800"/>
          </a:xfr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a:scene3d>
              <a:camera prst="orthographicFront"/>
              <a:lightRig rig="soft" dir="t">
                <a:rot lat="0" lon="0" rev="10800000"/>
              </a:lightRig>
            </a:scene3d>
            <a:sp3d>
              <a:bevelT w="27940" h="12700"/>
              <a:contourClr>
                <a:srgbClr val="DDDDDD"/>
              </a:contourClr>
            </a:sp3d>
          </a:bodyPr>
          <a:lstStyle/>
          <a:p>
            <a:r>
              <a:rPr lang="en-US" sz="4000" b="1" spc="150" dirty="0">
                <a:ln w="11430"/>
                <a:solidFill>
                  <a:srgbClr val="F8F8F8"/>
                </a:solidFill>
                <a:effectLst>
                  <a:outerShdw blurRad="25400" algn="tl" rotWithShape="0">
                    <a:srgbClr val="000000">
                      <a:alpha val="43000"/>
                    </a:srgbClr>
                  </a:outerShdw>
                </a:effectLst>
                <a:latin typeface="Times New Roman" pitchFamily="18" charset="0"/>
                <a:cs typeface="Times New Roman" pitchFamily="18" charset="0"/>
              </a:rPr>
              <a:t>CHANDELIERS</a:t>
            </a:r>
          </a:p>
        </p:txBody>
      </p:sp>
      <p:pic>
        <p:nvPicPr>
          <p:cNvPr id="19468" name="Picture 12" descr="chandelier1"/>
          <p:cNvPicPr>
            <a:picLocks noGrp="1" noChangeAspect="1" noChangeArrowheads="1"/>
          </p:cNvPicPr>
          <p:nvPr>
            <p:ph sz="quarter" idx="3"/>
          </p:nvPr>
        </p:nvPicPr>
        <p:blipFill>
          <a:blip r:embed="rId5" cstate="print"/>
          <a:srcRect/>
          <a:stretch>
            <a:fillRect/>
          </a:stretch>
        </p:blipFill>
        <p:spPr>
          <a:xfrm>
            <a:off x="3352800" y="2667000"/>
            <a:ext cx="2346325" cy="3482975"/>
          </a:xfr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pic>
      <p:pic>
        <p:nvPicPr>
          <p:cNvPr id="19474" name="Picture 18" descr="chandelier4"/>
          <p:cNvPicPr>
            <a:picLocks noChangeAspect="1" noChangeArrowheads="1"/>
          </p:cNvPicPr>
          <p:nvPr/>
        </p:nvPicPr>
        <p:blipFill>
          <a:blip r:embed="rId6" cstate="print"/>
          <a:srcRect/>
          <a:stretch>
            <a:fillRect/>
          </a:stretch>
        </p:blipFill>
        <p:spPr bwMode="auto">
          <a:xfrm>
            <a:off x="609600" y="2667000"/>
            <a:ext cx="2443163" cy="3505200"/>
          </a:xfrm>
          <a:prstGeom prst="rect">
            <a:avLst/>
          </a:prstGeo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pic>
      <p:pic>
        <p:nvPicPr>
          <p:cNvPr id="19471" name="Picture 15" descr="chandelier3"/>
          <p:cNvPicPr>
            <a:picLocks noGrp="1" noChangeAspect="1" noChangeArrowheads="1"/>
          </p:cNvPicPr>
          <p:nvPr>
            <p:ph sz="quarter" idx="4"/>
          </p:nvPr>
        </p:nvPicPr>
        <p:blipFill>
          <a:blip r:embed="rId7" cstate="print"/>
          <a:srcRect/>
          <a:stretch>
            <a:fillRect/>
          </a:stretch>
        </p:blipFill>
        <p:spPr>
          <a:xfrm>
            <a:off x="6019800" y="2667000"/>
            <a:ext cx="2590800" cy="3459163"/>
          </a:xfr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pic>
      <p:sp>
        <p:nvSpPr>
          <p:cNvPr id="19477" name="Text Box 21"/>
          <p:cNvSpPr txBox="1">
            <a:spLocks noChangeArrowheads="1"/>
          </p:cNvSpPr>
          <p:nvPr/>
        </p:nvSpPr>
        <p:spPr bwMode="auto">
          <a:xfrm>
            <a:off x="838200" y="381000"/>
            <a:ext cx="1295400" cy="366713"/>
          </a:xfrm>
          <a:prstGeom prst="rect">
            <a:avLst/>
          </a:prstGeom>
          <a:noFill/>
          <a:ln w="9525">
            <a:noFill/>
            <a:miter lim="800000"/>
            <a:headEnd/>
            <a:tailEnd/>
          </a:ln>
          <a:effectLst/>
        </p:spPr>
        <p:txBody>
          <a:bodyPr>
            <a:spAutoFit/>
          </a:bodyPr>
          <a:lstStyle/>
          <a:p>
            <a:pPr>
              <a:spcBef>
                <a:spcPct val="50000"/>
              </a:spcBef>
            </a:pPr>
            <a:endParaRPr lang="en-US">
              <a:latin typeface="Arial" charset="0"/>
            </a:endParaRPr>
          </a:p>
        </p:txBody>
      </p:sp>
    </p:spTree>
    <p:custDataLst>
      <p:tags r:id="rId1"/>
    </p:custDataLst>
  </p:cSld>
  <p:clrMapOvr>
    <a:masterClrMapping/>
  </p:clrMapOvr>
  <p:transition spd="med" advClick="0" advTm="30000">
    <p:wheel spokes="3"/>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4" fill="hold" nodeType="afterEffect">
                                  <p:stCondLst>
                                    <p:cond delay="0"/>
                                  </p:stCondLst>
                                  <p:childTnLst>
                                    <p:set>
                                      <p:cBhvr>
                                        <p:cTn id="6" dur="1" fill="hold">
                                          <p:stCondLst>
                                            <p:cond delay="0"/>
                                          </p:stCondLst>
                                        </p:cTn>
                                        <p:tgtEl>
                                          <p:spTgt spid="19474"/>
                                        </p:tgtEl>
                                        <p:attrNameLst>
                                          <p:attrName>style.visibility</p:attrName>
                                        </p:attrNameLst>
                                      </p:cBhvr>
                                      <p:to>
                                        <p:strVal val="visible"/>
                                      </p:to>
                                    </p:set>
                                    <p:animEffect transition="in" filter="wheel(4)">
                                      <p:cBhvr>
                                        <p:cTn id="7" dur="2000"/>
                                        <p:tgtEl>
                                          <p:spTgt spid="19474"/>
                                        </p:tgtEl>
                                      </p:cBhvr>
                                    </p:animEffect>
                                  </p:childTnLst>
                                </p:cTn>
                              </p:par>
                            </p:childTnLst>
                          </p:cTn>
                        </p:par>
                        <p:par>
                          <p:cTn id="8" fill="hold">
                            <p:stCondLst>
                              <p:cond delay="2000"/>
                            </p:stCondLst>
                            <p:childTnLst>
                              <p:par>
                                <p:cTn id="9" presetID="21" presetClass="entr" presetSubtype="4" fill="hold" nodeType="afterEffect">
                                  <p:stCondLst>
                                    <p:cond delay="0"/>
                                  </p:stCondLst>
                                  <p:childTnLst>
                                    <p:set>
                                      <p:cBhvr>
                                        <p:cTn id="10" dur="1" fill="hold">
                                          <p:stCondLst>
                                            <p:cond delay="0"/>
                                          </p:stCondLst>
                                        </p:cTn>
                                        <p:tgtEl>
                                          <p:spTgt spid="19468"/>
                                        </p:tgtEl>
                                        <p:attrNameLst>
                                          <p:attrName>style.visibility</p:attrName>
                                        </p:attrNameLst>
                                      </p:cBhvr>
                                      <p:to>
                                        <p:strVal val="visible"/>
                                      </p:to>
                                    </p:set>
                                    <p:animEffect transition="in" filter="wheel(4)">
                                      <p:cBhvr>
                                        <p:cTn id="11" dur="2000"/>
                                        <p:tgtEl>
                                          <p:spTgt spid="19468"/>
                                        </p:tgtEl>
                                      </p:cBhvr>
                                    </p:animEffect>
                                  </p:childTnLst>
                                </p:cTn>
                              </p:par>
                            </p:childTnLst>
                          </p:cTn>
                        </p:par>
                        <p:par>
                          <p:cTn id="12" fill="hold">
                            <p:stCondLst>
                              <p:cond delay="4000"/>
                            </p:stCondLst>
                            <p:childTnLst>
                              <p:par>
                                <p:cTn id="13" presetID="21" presetClass="entr" presetSubtype="4" fill="hold" nodeType="afterEffect">
                                  <p:stCondLst>
                                    <p:cond delay="0"/>
                                  </p:stCondLst>
                                  <p:childTnLst>
                                    <p:set>
                                      <p:cBhvr>
                                        <p:cTn id="14" dur="1" fill="hold">
                                          <p:stCondLst>
                                            <p:cond delay="0"/>
                                          </p:stCondLst>
                                        </p:cTn>
                                        <p:tgtEl>
                                          <p:spTgt spid="19471"/>
                                        </p:tgtEl>
                                        <p:attrNameLst>
                                          <p:attrName>style.visibility</p:attrName>
                                        </p:attrNameLst>
                                      </p:cBhvr>
                                      <p:to>
                                        <p:strVal val="visible"/>
                                      </p:to>
                                    </p:set>
                                    <p:animEffect transition="in" filter="wheel(4)">
                                      <p:cBhvr>
                                        <p:cTn id="15" dur="2000"/>
                                        <p:tgtEl>
                                          <p:spTgt spid="194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gradFill>
          <a:gsLst>
            <a:gs pos="0">
              <a:schemeClr val="accent2">
                <a:lumMod val="75000"/>
              </a:schemeClr>
            </a:gs>
            <a:gs pos="100000">
              <a:schemeClr val="tx1"/>
            </a:gs>
          </a:gsLst>
          <a:lin ang="5400000" scaled="0"/>
        </a:gradFill>
        <a:effectLst/>
      </p:bgPr>
    </p:bg>
    <p:spTree>
      <p:nvGrpSpPr>
        <p:cNvPr id="1" name=""/>
        <p:cNvGrpSpPr/>
        <p:nvPr/>
      </p:nvGrpSpPr>
      <p:grpSpPr>
        <a:xfrm>
          <a:off x="0" y="0"/>
          <a:ext cx="0" cy="0"/>
          <a:chOff x="0" y="0"/>
          <a:chExt cx="0" cy="0"/>
        </a:xfrm>
      </p:grpSpPr>
      <p:sp>
        <p:nvSpPr>
          <p:cNvPr id="25622" name="Line 22"/>
          <p:cNvSpPr>
            <a:spLocks noChangeShapeType="1"/>
          </p:cNvSpPr>
          <p:nvPr/>
        </p:nvSpPr>
        <p:spPr bwMode="auto">
          <a:xfrm>
            <a:off x="1524000" y="0"/>
            <a:ext cx="0" cy="6858000"/>
          </a:xfrm>
          <a:prstGeom prst="line">
            <a:avLst/>
          </a:prstGeom>
          <a:noFill/>
          <a:ln w="44450">
            <a:solidFill>
              <a:schemeClr val="bg1"/>
            </a:solidFill>
            <a:round/>
            <a:headEnd/>
            <a:tailEnd/>
          </a:ln>
          <a:effectLst/>
        </p:spPr>
        <p:txBody>
          <a:bodyPr/>
          <a:lstStyle/>
          <a:p>
            <a:endParaRPr lang="en-US"/>
          </a:p>
        </p:txBody>
      </p:sp>
      <p:sp>
        <p:nvSpPr>
          <p:cNvPr id="25608" name="Rectangle 8"/>
          <p:cNvSpPr>
            <a:spLocks noGrp="1" noChangeArrowheads="1"/>
          </p:cNvSpPr>
          <p:nvPr>
            <p:ph type="title"/>
          </p:nvPr>
        </p:nvSpPr>
        <p:spPr>
          <a:xfrm>
            <a:off x="1143000" y="685800"/>
            <a:ext cx="3276600" cy="944563"/>
          </a:xfrm>
          <a:ln>
            <a:noFill/>
          </a:ln>
        </p:spPr>
        <p:txBody>
          <a:bodyPr>
            <a:scene3d>
              <a:camera prst="orthographicFront"/>
              <a:lightRig rig="threePt" dir="t"/>
            </a:scene3d>
            <a:sp3d extrusionH="57150">
              <a:bevelT w="69850" h="38100" prst="cross"/>
            </a:sp3d>
          </a:bodyPr>
          <a:lstStyle/>
          <a:p>
            <a:r>
              <a:rPr lang="en-US"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FLOATS</a:t>
            </a:r>
            <a:endParaRPr lang="en-US" dirty="0">
              <a:solidFill>
                <a:schemeClr val="accent2">
                  <a:lumMod val="50000"/>
                </a:schemeClr>
              </a:solidFill>
              <a:latin typeface="Times New Roman" pitchFamily="18" charset="0"/>
              <a:cs typeface="Times New Roman" pitchFamily="18" charset="0"/>
            </a:endParaRPr>
          </a:p>
        </p:txBody>
      </p:sp>
      <p:pic>
        <p:nvPicPr>
          <p:cNvPr id="25607" name="Picture 7" descr="chihuly-float"/>
          <p:cNvPicPr>
            <a:picLocks noGrp="1" noChangeAspect="1" noChangeArrowheads="1"/>
          </p:cNvPicPr>
          <p:nvPr>
            <p:ph sz="half" idx="2"/>
          </p:nvPr>
        </p:nvPicPr>
        <p:blipFill>
          <a:blip r:embed="rId4" cstate="print"/>
          <a:srcRect/>
          <a:stretch>
            <a:fillRect/>
          </a:stretch>
        </p:blipFill>
        <p:spPr>
          <a:xfrm>
            <a:off x="304800" y="2057400"/>
            <a:ext cx="3362325" cy="3567454"/>
          </a:xfr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pic>
      <p:pic>
        <p:nvPicPr>
          <p:cNvPr id="25616" name="Picture 16" descr="float2"/>
          <p:cNvPicPr>
            <a:picLocks noChangeAspect="1" noChangeArrowheads="1"/>
          </p:cNvPicPr>
          <p:nvPr/>
        </p:nvPicPr>
        <p:blipFill>
          <a:blip r:embed="rId5" cstate="print"/>
          <a:srcRect/>
          <a:stretch>
            <a:fillRect/>
          </a:stretch>
        </p:blipFill>
        <p:spPr bwMode="auto">
          <a:xfrm>
            <a:off x="5486400" y="0"/>
            <a:ext cx="3657600" cy="6858000"/>
          </a:xfrm>
          <a:prstGeom prst="rect">
            <a:avLst/>
          </a:prstGeo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pic>
      <p:sp>
        <p:nvSpPr>
          <p:cNvPr id="25623" name="Line 23"/>
          <p:cNvSpPr>
            <a:spLocks noChangeShapeType="1"/>
          </p:cNvSpPr>
          <p:nvPr/>
        </p:nvSpPr>
        <p:spPr bwMode="auto">
          <a:xfrm flipH="1">
            <a:off x="152400" y="1371600"/>
            <a:ext cx="3657600" cy="0"/>
          </a:xfrm>
          <a:prstGeom prst="line">
            <a:avLst/>
          </a:prstGeom>
          <a:noFill/>
          <a:ln w="9525">
            <a:solidFill>
              <a:schemeClr val="bg1"/>
            </a:solidFill>
            <a:round/>
            <a:headEnd/>
            <a:tailEnd/>
          </a:ln>
          <a:effectLst/>
        </p:spPr>
        <p:txBody>
          <a:bodyPr/>
          <a:lstStyle/>
          <a:p>
            <a:endParaRPr lang="en-US"/>
          </a:p>
        </p:txBody>
      </p:sp>
      <p:pic>
        <p:nvPicPr>
          <p:cNvPr id="25610" name="Picture 10" descr="float1"/>
          <p:cNvPicPr>
            <a:picLocks noChangeAspect="1" noChangeArrowheads="1"/>
          </p:cNvPicPr>
          <p:nvPr/>
        </p:nvPicPr>
        <p:blipFill>
          <a:blip r:embed="rId6" cstate="print"/>
          <a:srcRect/>
          <a:stretch>
            <a:fillRect/>
          </a:stretch>
        </p:blipFill>
        <p:spPr bwMode="auto">
          <a:xfrm>
            <a:off x="4267200" y="2819400"/>
            <a:ext cx="2663952" cy="2895600"/>
          </a:xfrm>
          <a:prstGeom prst="rect">
            <a:avLst/>
          </a:prstGeo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pic>
      <p:pic>
        <p:nvPicPr>
          <p:cNvPr id="25619" name="Picture 19" descr="floats4"/>
          <p:cNvPicPr>
            <a:picLocks noChangeAspect="1" noChangeArrowheads="1"/>
          </p:cNvPicPr>
          <p:nvPr/>
        </p:nvPicPr>
        <p:blipFill>
          <a:blip r:embed="rId7" cstate="print"/>
          <a:srcRect/>
          <a:stretch>
            <a:fillRect/>
          </a:stretch>
        </p:blipFill>
        <p:spPr bwMode="auto">
          <a:xfrm>
            <a:off x="4495800" y="381000"/>
            <a:ext cx="2057400" cy="2057400"/>
          </a:xfrm>
          <a:prstGeom prst="rect">
            <a:avLst/>
          </a:prstGeo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pic>
      <p:pic>
        <p:nvPicPr>
          <p:cNvPr id="25604" name="Picture 4" descr="floats1-d"/>
          <p:cNvPicPr>
            <a:picLocks noGrp="1" noChangeAspect="1" noChangeArrowheads="1"/>
          </p:cNvPicPr>
          <p:nvPr>
            <p:ph sz="half" idx="1"/>
          </p:nvPr>
        </p:nvPicPr>
        <p:blipFill>
          <a:blip r:embed="rId8" cstate="print"/>
          <a:srcRect/>
          <a:stretch>
            <a:fillRect/>
          </a:stretch>
        </p:blipFill>
        <p:spPr>
          <a:xfrm>
            <a:off x="304800" y="152400"/>
            <a:ext cx="1066800" cy="1145823"/>
          </a:xfr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pic>
    </p:spTree>
    <p:custDataLst>
      <p:tags r:id="rId1"/>
    </p:custDataLst>
  </p:cSld>
  <p:clrMapOvr>
    <a:masterClrMapping/>
  </p:clrMapOvr>
  <p:transition spd="med" advClick="0" advTm="30000">
    <p:wheel spokes="3"/>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5622"/>
                                        </p:tgtEl>
                                        <p:attrNameLst>
                                          <p:attrName>style.visibility</p:attrName>
                                        </p:attrNameLst>
                                      </p:cBhvr>
                                      <p:to>
                                        <p:strVal val="visible"/>
                                      </p:to>
                                    </p:set>
                                    <p:anim calcmode="lin" valueType="num">
                                      <p:cBhvr additive="base">
                                        <p:cTn id="7" dur="500" fill="hold"/>
                                        <p:tgtEl>
                                          <p:spTgt spid="25622"/>
                                        </p:tgtEl>
                                        <p:attrNameLst>
                                          <p:attrName>ppt_x</p:attrName>
                                        </p:attrNameLst>
                                      </p:cBhvr>
                                      <p:tavLst>
                                        <p:tav tm="0">
                                          <p:val>
                                            <p:strVal val="#ppt_x"/>
                                          </p:val>
                                        </p:tav>
                                        <p:tav tm="100000">
                                          <p:val>
                                            <p:strVal val="#ppt_x"/>
                                          </p:val>
                                        </p:tav>
                                      </p:tavLst>
                                    </p:anim>
                                    <p:anim calcmode="lin" valueType="num">
                                      <p:cBhvr additive="base">
                                        <p:cTn id="8" dur="500" fill="hold"/>
                                        <p:tgtEl>
                                          <p:spTgt spid="2562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5" presetClass="entr" presetSubtype="0" fill="hold" nodeType="clickEffect">
                                  <p:stCondLst>
                                    <p:cond delay="0"/>
                                  </p:stCondLst>
                                  <p:childTnLst>
                                    <p:set>
                                      <p:cBhvr>
                                        <p:cTn id="12" dur="1" fill="hold">
                                          <p:stCondLst>
                                            <p:cond delay="0"/>
                                          </p:stCondLst>
                                        </p:cTn>
                                        <p:tgtEl>
                                          <p:spTgt spid="25616"/>
                                        </p:tgtEl>
                                        <p:attrNameLst>
                                          <p:attrName>style.visibility</p:attrName>
                                        </p:attrNameLst>
                                      </p:cBhvr>
                                      <p:to>
                                        <p:strVal val="visible"/>
                                      </p:to>
                                    </p:set>
                                    <p:anim calcmode="lin" valueType="num">
                                      <p:cBhvr>
                                        <p:cTn id="13" dur="1000" fill="hold"/>
                                        <p:tgtEl>
                                          <p:spTgt spid="25616"/>
                                        </p:tgtEl>
                                        <p:attrNameLst>
                                          <p:attrName>ppt_w</p:attrName>
                                        </p:attrNameLst>
                                      </p:cBhvr>
                                      <p:tavLst>
                                        <p:tav tm="0">
                                          <p:val>
                                            <p:strVal val="#ppt_w*0.70"/>
                                          </p:val>
                                        </p:tav>
                                        <p:tav tm="100000">
                                          <p:val>
                                            <p:strVal val="#ppt_w"/>
                                          </p:val>
                                        </p:tav>
                                      </p:tavLst>
                                    </p:anim>
                                    <p:anim calcmode="lin" valueType="num">
                                      <p:cBhvr>
                                        <p:cTn id="14" dur="1000" fill="hold"/>
                                        <p:tgtEl>
                                          <p:spTgt spid="25616"/>
                                        </p:tgtEl>
                                        <p:attrNameLst>
                                          <p:attrName>ppt_h</p:attrName>
                                        </p:attrNameLst>
                                      </p:cBhvr>
                                      <p:tavLst>
                                        <p:tav tm="0">
                                          <p:val>
                                            <p:strVal val="#ppt_h"/>
                                          </p:val>
                                        </p:tav>
                                        <p:tav tm="100000">
                                          <p:val>
                                            <p:strVal val="#ppt_h"/>
                                          </p:val>
                                        </p:tav>
                                      </p:tavLst>
                                    </p:anim>
                                    <p:animEffect transition="in" filter="fade">
                                      <p:cBhvr>
                                        <p:cTn id="15" dur="1000"/>
                                        <p:tgtEl>
                                          <p:spTgt spid="25616"/>
                                        </p:tgtEl>
                                      </p:cBhvr>
                                    </p:animEffect>
                                  </p:childTnLst>
                                </p:cTn>
                              </p:par>
                            </p:childTnLst>
                          </p:cTn>
                        </p:par>
                        <p:par>
                          <p:cTn id="16" fill="hold">
                            <p:stCondLst>
                              <p:cond delay="1000"/>
                            </p:stCondLst>
                            <p:childTnLst>
                              <p:par>
                                <p:cTn id="17" presetID="21" presetClass="entr" presetSubtype="4" fill="hold" nodeType="afterEffect">
                                  <p:stCondLst>
                                    <p:cond delay="0"/>
                                  </p:stCondLst>
                                  <p:childTnLst>
                                    <p:set>
                                      <p:cBhvr>
                                        <p:cTn id="18" dur="1" fill="hold">
                                          <p:stCondLst>
                                            <p:cond delay="0"/>
                                          </p:stCondLst>
                                        </p:cTn>
                                        <p:tgtEl>
                                          <p:spTgt spid="25619"/>
                                        </p:tgtEl>
                                        <p:attrNameLst>
                                          <p:attrName>style.visibility</p:attrName>
                                        </p:attrNameLst>
                                      </p:cBhvr>
                                      <p:to>
                                        <p:strVal val="visible"/>
                                      </p:to>
                                    </p:set>
                                    <p:animEffect transition="in" filter="wheel(4)">
                                      <p:cBhvr>
                                        <p:cTn id="19" dur="2000"/>
                                        <p:tgtEl>
                                          <p:spTgt spid="25619"/>
                                        </p:tgtEl>
                                      </p:cBhvr>
                                    </p:animEffect>
                                  </p:childTnLst>
                                </p:cTn>
                              </p:par>
                            </p:childTnLst>
                          </p:cTn>
                        </p:par>
                        <p:par>
                          <p:cTn id="20" fill="hold">
                            <p:stCondLst>
                              <p:cond delay="3000"/>
                            </p:stCondLst>
                            <p:childTnLst>
                              <p:par>
                                <p:cTn id="21" presetID="21" presetClass="entr" presetSubtype="4" fill="hold" nodeType="afterEffect">
                                  <p:stCondLst>
                                    <p:cond delay="0"/>
                                  </p:stCondLst>
                                  <p:childTnLst>
                                    <p:set>
                                      <p:cBhvr>
                                        <p:cTn id="22" dur="1" fill="hold">
                                          <p:stCondLst>
                                            <p:cond delay="0"/>
                                          </p:stCondLst>
                                        </p:cTn>
                                        <p:tgtEl>
                                          <p:spTgt spid="25610"/>
                                        </p:tgtEl>
                                        <p:attrNameLst>
                                          <p:attrName>style.visibility</p:attrName>
                                        </p:attrNameLst>
                                      </p:cBhvr>
                                      <p:to>
                                        <p:strVal val="visible"/>
                                      </p:to>
                                    </p:set>
                                    <p:animEffect transition="in" filter="wheel(4)">
                                      <p:cBhvr>
                                        <p:cTn id="23" dur="2000"/>
                                        <p:tgtEl>
                                          <p:spTgt spid="256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22"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bg>
      <p:bgPr>
        <a:gradFill>
          <a:gsLst>
            <a:gs pos="0">
              <a:schemeClr val="accent2">
                <a:lumMod val="75000"/>
              </a:schemeClr>
            </a:gs>
            <a:gs pos="100000">
              <a:schemeClr val="tx1"/>
            </a:gs>
          </a:gsLst>
          <a:lin ang="5400000" scaled="0"/>
        </a:gradFill>
        <a:effectLst/>
      </p:bgPr>
    </p:bg>
    <p:spTree>
      <p:nvGrpSpPr>
        <p:cNvPr id="1" name=""/>
        <p:cNvGrpSpPr/>
        <p:nvPr/>
      </p:nvGrpSpPr>
      <p:grpSpPr>
        <a:xfrm>
          <a:off x="0" y="0"/>
          <a:ext cx="0" cy="0"/>
          <a:chOff x="0" y="0"/>
          <a:chExt cx="0" cy="0"/>
        </a:xfrm>
      </p:grpSpPr>
      <p:pic>
        <p:nvPicPr>
          <p:cNvPr id="32772" name="Picture 4" descr="wall3"/>
          <p:cNvPicPr>
            <a:picLocks noGrp="1" noChangeAspect="1" noChangeArrowheads="1"/>
          </p:cNvPicPr>
          <p:nvPr>
            <p:ph idx="1"/>
          </p:nvPr>
        </p:nvPicPr>
        <p:blipFill>
          <a:blip r:embed="rId4" cstate="print"/>
          <a:srcRect/>
          <a:stretch>
            <a:fillRect/>
          </a:stretch>
        </p:blipFill>
        <p:spPr>
          <a:xfrm>
            <a:off x="533400" y="0"/>
            <a:ext cx="3271838" cy="6858000"/>
          </a:xfr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pic>
      <p:sp>
        <p:nvSpPr>
          <p:cNvPr id="32773" name="Rectangle 5"/>
          <p:cNvSpPr>
            <a:spLocks noGrp="1" noChangeArrowheads="1"/>
          </p:cNvSpPr>
          <p:nvPr>
            <p:ph type="title"/>
          </p:nvPr>
        </p:nvSpPr>
        <p:spPr>
          <a:xfrm>
            <a:off x="0" y="0"/>
            <a:ext cx="457200" cy="6858000"/>
          </a:xfr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a:normAutofit/>
          </a:bodyPr>
          <a:lstStyle/>
          <a:p>
            <a:r>
              <a:rPr lang="en-US" sz="2400" dirty="0" smtClean="0">
                <a:solidFill>
                  <a:schemeClr val="bg1"/>
                </a:solidFill>
                <a:latin typeface="Times New Roman" pitchFamily="18" charset="0"/>
                <a:cs typeface="Times New Roman" pitchFamily="18" charset="0"/>
              </a:rPr>
              <a:t>WALL</a:t>
            </a:r>
            <a:br>
              <a:rPr lang="en-US" sz="2400" dirty="0" smtClean="0">
                <a:solidFill>
                  <a:schemeClr val="bg1"/>
                </a:solidFill>
                <a:latin typeface="Times New Roman" pitchFamily="18" charset="0"/>
                <a:cs typeface="Times New Roman" pitchFamily="18" charset="0"/>
              </a:rPr>
            </a:br>
            <a:r>
              <a:rPr lang="en-US" sz="2400" dirty="0" smtClean="0">
                <a:solidFill>
                  <a:schemeClr val="bg1"/>
                </a:solidFill>
                <a:latin typeface="Times New Roman" pitchFamily="18" charset="0"/>
                <a:cs typeface="Times New Roman" pitchFamily="18" charset="0"/>
              </a:rPr>
              <a:t/>
            </a:r>
            <a:br>
              <a:rPr lang="en-US" sz="2400" dirty="0" smtClean="0">
                <a:solidFill>
                  <a:schemeClr val="bg1"/>
                </a:solidFill>
                <a:latin typeface="Times New Roman" pitchFamily="18" charset="0"/>
                <a:cs typeface="Times New Roman" pitchFamily="18" charset="0"/>
              </a:rPr>
            </a:br>
            <a:r>
              <a:rPr lang="en-US" sz="2400" dirty="0" smtClean="0">
                <a:solidFill>
                  <a:schemeClr val="bg1"/>
                </a:solidFill>
                <a:latin typeface="Times New Roman" pitchFamily="18" charset="0"/>
                <a:cs typeface="Times New Roman" pitchFamily="18" charset="0"/>
              </a:rPr>
              <a:t>EXHIBITIONS</a:t>
            </a:r>
            <a:endParaRPr lang="en-US" sz="2400" dirty="0">
              <a:solidFill>
                <a:schemeClr val="bg1"/>
              </a:solidFill>
              <a:latin typeface="Times New Roman" pitchFamily="18" charset="0"/>
              <a:cs typeface="Times New Roman" pitchFamily="18" charset="0"/>
            </a:endParaRPr>
          </a:p>
        </p:txBody>
      </p:sp>
      <p:sp>
        <p:nvSpPr>
          <p:cNvPr id="32784" name="Text Box 16"/>
          <p:cNvSpPr txBox="1">
            <a:spLocks noChangeArrowheads="1"/>
          </p:cNvSpPr>
          <p:nvPr/>
        </p:nvSpPr>
        <p:spPr bwMode="auto">
          <a:xfrm>
            <a:off x="5257800" y="228600"/>
            <a:ext cx="3581400" cy="2554545"/>
          </a:xfrm>
          <a:prstGeom prst="rect">
            <a:avLst/>
          </a:prstGeom>
          <a:solidFill>
            <a:schemeClr val="accent2">
              <a:lumMod val="40000"/>
              <a:lumOff val="60000"/>
            </a:schemeClr>
          </a:solidFill>
          <a:ln w="9525">
            <a:solidFill>
              <a:schemeClr val="bg1">
                <a:lumMod val="75000"/>
              </a:schemeClr>
            </a:solidFill>
            <a:miter lim="800000"/>
            <a:headEnd/>
            <a:tailEnd/>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square">
            <a:spAutoFit/>
            <a:scene3d>
              <a:camera prst="orthographicFront"/>
              <a:lightRig rig="threePt" dir="t"/>
            </a:scene3d>
            <a:sp3d extrusionH="57150">
              <a:bevelT w="82550" h="38100" prst="coolSlant"/>
            </a:sp3d>
          </a:bodyPr>
          <a:lstStyle/>
          <a:p>
            <a:pPr algn="ctr">
              <a:spcBef>
                <a:spcPct val="50000"/>
              </a:spcBef>
            </a:pPr>
            <a:r>
              <a:rPr lang="en-US" sz="2000" dirty="0" err="1">
                <a:latin typeface="Times New Roman" pitchFamily="18" charset="0"/>
                <a:cs typeface="Times New Roman" pitchFamily="18" charset="0"/>
              </a:rPr>
              <a:t>Chihuly’s</a:t>
            </a:r>
            <a:r>
              <a:rPr lang="en-US" sz="2000" dirty="0">
                <a:latin typeface="Times New Roman" pitchFamily="18" charset="0"/>
                <a:cs typeface="Times New Roman" pitchFamily="18" charset="0"/>
              </a:rPr>
              <a:t> artwork is not only vibrant and full of color, it </a:t>
            </a:r>
            <a:r>
              <a:rPr lang="en-US" sz="2000" dirty="0" smtClean="0">
                <a:latin typeface="Times New Roman" pitchFamily="18" charset="0"/>
                <a:cs typeface="Times New Roman" pitchFamily="18" charset="0"/>
              </a:rPr>
              <a:t>is also </a:t>
            </a:r>
            <a:r>
              <a:rPr lang="en-US" sz="2000" dirty="0">
                <a:latin typeface="Times New Roman" pitchFamily="18" charset="0"/>
                <a:cs typeface="Times New Roman" pitchFamily="18" charset="0"/>
              </a:rPr>
              <a:t>dynamic and ever changing. In many case</a:t>
            </a:r>
            <a:r>
              <a:rPr lang="en-US" sz="2000" i="1" dirty="0">
                <a:latin typeface="Times New Roman" pitchFamily="18" charset="0"/>
                <a:cs typeface="Times New Roman" pitchFamily="18" charset="0"/>
              </a:rPr>
              <a:t>s it is designed specifically </a:t>
            </a:r>
            <a:r>
              <a:rPr lang="en-US" sz="2000" dirty="0">
                <a:latin typeface="Times New Roman" pitchFamily="18" charset="0"/>
                <a:cs typeface="Times New Roman" pitchFamily="18" charset="0"/>
              </a:rPr>
              <a:t>for the space it will be exhibited in. His exhibits and the artwork itself are a result of teamwork collaboration.</a:t>
            </a:r>
          </a:p>
        </p:txBody>
      </p:sp>
      <p:pic>
        <p:nvPicPr>
          <p:cNvPr id="9" name="Picture 8" descr="MFA COLOR.jpg"/>
          <p:cNvPicPr>
            <a:picLocks noChangeAspect="1"/>
          </p:cNvPicPr>
          <p:nvPr/>
        </p:nvPicPr>
        <p:blipFill>
          <a:blip r:embed="rId5" cstate="print"/>
          <a:stretch>
            <a:fillRect/>
          </a:stretch>
        </p:blipFill>
        <p:spPr>
          <a:xfrm>
            <a:off x="4038600" y="3124200"/>
            <a:ext cx="4798257" cy="3429000"/>
          </a:xfrm>
          <a:prstGeom prst="rect">
            <a:avLst/>
          </a:prstGeo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pic>
      <p:pic>
        <p:nvPicPr>
          <p:cNvPr id="32778" name="Picture 10" descr="chihuly-exhibits"/>
          <p:cNvPicPr>
            <a:picLocks noChangeAspect="1" noChangeArrowheads="1"/>
          </p:cNvPicPr>
          <p:nvPr/>
        </p:nvPicPr>
        <p:blipFill>
          <a:blip r:embed="rId6" cstate="print"/>
          <a:srcRect/>
          <a:stretch>
            <a:fillRect/>
          </a:stretch>
        </p:blipFill>
        <p:spPr bwMode="auto">
          <a:xfrm>
            <a:off x="2514600" y="457200"/>
            <a:ext cx="1879855" cy="2489873"/>
          </a:xfrm>
          <a:prstGeom prst="rect">
            <a:avLst/>
          </a:prstGeo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pic>
      <p:pic>
        <p:nvPicPr>
          <p:cNvPr id="10" name="Picture 9" descr="DALE IN THE HOTSHOP GLORY HOLE TURNING GLASS.jpg"/>
          <p:cNvPicPr>
            <a:picLocks noChangeAspect="1"/>
          </p:cNvPicPr>
          <p:nvPr/>
        </p:nvPicPr>
        <p:blipFill>
          <a:blip r:embed="rId7" cstate="print"/>
          <a:stretch>
            <a:fillRect/>
          </a:stretch>
        </p:blipFill>
        <p:spPr>
          <a:xfrm>
            <a:off x="2499852" y="3581400"/>
            <a:ext cx="1919748" cy="2286000"/>
          </a:xfrm>
          <a:prstGeom prst="rect">
            <a:avLst/>
          </a:prstGeo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pic>
    </p:spTree>
    <p:custDataLst>
      <p:tags r:id="rId1"/>
    </p:custDataLst>
  </p:cSld>
  <p:clrMapOvr>
    <a:masterClrMapping/>
  </p:clrMapOvr>
  <p:transition spd="med" advClick="0" advTm="30000">
    <p:wheel spokes="3"/>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4" fill="hold" nodeType="afterEffect">
                                  <p:stCondLst>
                                    <p:cond delay="0"/>
                                  </p:stCondLst>
                                  <p:childTnLst>
                                    <p:set>
                                      <p:cBhvr>
                                        <p:cTn id="6" dur="1" fill="hold">
                                          <p:stCondLst>
                                            <p:cond delay="0"/>
                                          </p:stCondLst>
                                        </p:cTn>
                                        <p:tgtEl>
                                          <p:spTgt spid="32778"/>
                                        </p:tgtEl>
                                        <p:attrNameLst>
                                          <p:attrName>style.visibility</p:attrName>
                                        </p:attrNameLst>
                                      </p:cBhvr>
                                      <p:to>
                                        <p:strVal val="visible"/>
                                      </p:to>
                                    </p:set>
                                    <p:animEffect transition="in" filter="wheel(4)">
                                      <p:cBhvr>
                                        <p:cTn id="7" dur="2000"/>
                                        <p:tgtEl>
                                          <p:spTgt spid="32778"/>
                                        </p:tgtEl>
                                      </p:cBhvr>
                                    </p:animEffect>
                                  </p:childTnLst>
                                </p:cTn>
                              </p:par>
                            </p:childTnLst>
                          </p:cTn>
                        </p:par>
                        <p:par>
                          <p:cTn id="8" fill="hold">
                            <p:stCondLst>
                              <p:cond delay="2000"/>
                            </p:stCondLst>
                            <p:childTnLst>
                              <p:par>
                                <p:cTn id="9" presetID="21" presetClass="entr" presetSubtype="4" fill="hold"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wheel(4)">
                                      <p:cBhvr>
                                        <p:cTn id="11" dur="2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gradFill>
          <a:gsLst>
            <a:gs pos="0">
              <a:srgbClr val="D032D0"/>
            </a:gs>
            <a:gs pos="100000">
              <a:schemeClr val="tx1"/>
            </a:gs>
          </a:gsLst>
          <a:lin ang="5400000" scaled="0"/>
        </a:gradFill>
        <a:effectLst/>
      </p:bgPr>
    </p:bg>
    <p:spTree>
      <p:nvGrpSpPr>
        <p:cNvPr id="1" name=""/>
        <p:cNvGrpSpPr/>
        <p:nvPr/>
      </p:nvGrpSpPr>
      <p:grpSpPr>
        <a:xfrm>
          <a:off x="0" y="0"/>
          <a:ext cx="0" cy="0"/>
          <a:chOff x="0" y="0"/>
          <a:chExt cx="0" cy="0"/>
        </a:xfrm>
      </p:grpSpPr>
      <p:pic>
        <p:nvPicPr>
          <p:cNvPr id="9" name="Picture 8" descr="BELLAGIO.jpg"/>
          <p:cNvPicPr>
            <a:picLocks noChangeAspect="1"/>
          </p:cNvPicPr>
          <p:nvPr/>
        </p:nvPicPr>
        <p:blipFill>
          <a:blip r:embed="rId4" cstate="print"/>
          <a:stretch>
            <a:fillRect/>
          </a:stretch>
        </p:blipFill>
        <p:spPr>
          <a:xfrm>
            <a:off x="0" y="0"/>
            <a:ext cx="2286000" cy="6858000"/>
          </a:xfrm>
          <a:prstGeom prst="rect">
            <a:avLst/>
          </a:prstGeom>
        </p:spPr>
      </p:pic>
      <p:pic>
        <p:nvPicPr>
          <p:cNvPr id="10" name="Picture 9" descr="TURNING GLASS.jpg"/>
          <p:cNvPicPr>
            <a:picLocks noChangeAspect="1"/>
          </p:cNvPicPr>
          <p:nvPr/>
        </p:nvPicPr>
        <p:blipFill>
          <a:blip r:embed="rId5" cstate="print"/>
          <a:stretch>
            <a:fillRect/>
          </a:stretch>
        </p:blipFill>
        <p:spPr>
          <a:xfrm>
            <a:off x="1676400" y="4114800"/>
            <a:ext cx="2057401" cy="2438400"/>
          </a:xfrm>
          <a:prstGeom prst="rect">
            <a:avLst/>
          </a:prstGeo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pic>
      <p:sp>
        <p:nvSpPr>
          <p:cNvPr id="37890" name="Rectangle 2"/>
          <p:cNvSpPr>
            <a:spLocks noGrp="1" noChangeArrowheads="1"/>
          </p:cNvSpPr>
          <p:nvPr>
            <p:ph type="title"/>
          </p:nvPr>
        </p:nvSpPr>
        <p:spPr>
          <a:xfrm>
            <a:off x="4953000" y="0"/>
            <a:ext cx="3886200" cy="6858000"/>
          </a:xfrm>
          <a:effectLst>
            <a:glow rad="63500">
              <a:schemeClr val="accent4">
                <a:satMod val="175000"/>
                <a:alpha val="40000"/>
              </a:schemeClr>
            </a:glow>
          </a:effectLst>
          <a:scene3d>
            <a:camera prst="orthographicFront"/>
            <a:lightRig rig="threePt" dir="t"/>
          </a:scene3d>
          <a:sp3d>
            <a:bevelT prst="angle"/>
          </a:sp3d>
        </p:spPr>
        <p:txBody>
          <a:bodyPr>
            <a:normAutofit/>
          </a:bodyPr>
          <a:lstStyle/>
          <a:p>
            <a:r>
              <a:rPr lang="en-US" sz="1800" dirty="0" smtClean="0">
                <a:latin typeface="Times New Roman" pitchFamily="18" charset="0"/>
                <a:cs typeface="Times New Roman" pitchFamily="18" charset="0"/>
              </a:rPr>
              <a:t/>
            </a:r>
            <a:br>
              <a:rPr lang="en-US" sz="1800" dirty="0" smtClean="0">
                <a:latin typeface="Times New Roman" pitchFamily="18" charset="0"/>
                <a:cs typeface="Times New Roman" pitchFamily="18" charset="0"/>
              </a:rPr>
            </a:br>
            <a:r>
              <a:rPr lang="en-US" sz="1800" dirty="0" smtClean="0">
                <a:latin typeface="Times New Roman" pitchFamily="18" charset="0"/>
                <a:cs typeface="Times New Roman" pitchFamily="18" charset="0"/>
              </a:rPr>
              <a:t/>
            </a:r>
            <a:br>
              <a:rPr lang="en-US" sz="1800" dirty="0" smtClean="0">
                <a:latin typeface="Times New Roman" pitchFamily="18" charset="0"/>
                <a:cs typeface="Times New Roman" pitchFamily="18" charset="0"/>
              </a:rPr>
            </a:br>
            <a:r>
              <a:rPr lang="en-US" sz="18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This magnificent glass sculpture is called “</a:t>
            </a:r>
            <a:r>
              <a:rPr lang="en-US" sz="1800" dirty="0" err="1"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Fiori</a:t>
            </a:r>
            <a:r>
              <a:rPr lang="en-US" sz="18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 </a:t>
            </a:r>
            <a:r>
              <a:rPr lang="en-US" sz="1800" dirty="0" err="1"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di</a:t>
            </a:r>
            <a:r>
              <a:rPr lang="en-US" sz="18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 Como” and is located at the Bellagio Hotel in Las Vegas, Nevada. Completed in two years, it is composed of over 2,000 individually blown glass pieces and covers approximately 2,000 square feet of ceiling, creating a veil of glass flowers. The glass pieces are attached to the ceiling using a matrix of steel rods, which extend into space like the branches of trees. The “</a:t>
            </a:r>
            <a:r>
              <a:rPr lang="en-US" sz="1800" dirty="0" err="1"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Fiori</a:t>
            </a:r>
            <a:r>
              <a:rPr lang="en-US" sz="18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 </a:t>
            </a:r>
            <a:r>
              <a:rPr lang="en-US" sz="1800" dirty="0" err="1"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di</a:t>
            </a:r>
            <a:r>
              <a:rPr lang="en-US" sz="18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 Como” brought a new vocabulary of form to </a:t>
            </a:r>
            <a:r>
              <a:rPr lang="en-US" sz="1800" dirty="0" err="1"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Chihuly’s</a:t>
            </a:r>
            <a:r>
              <a:rPr lang="en-US" sz="18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 work, and a transcendent experience of beauty to the viewers. </a:t>
            </a:r>
            <a:br>
              <a:rPr lang="en-US" sz="18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br>
            <a:r>
              <a:rPr lang="en-US" sz="18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
            </a:r>
            <a:br>
              <a:rPr lang="en-US" sz="18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br>
            <a:r>
              <a:rPr lang="en-US" sz="20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For further information please visit Dale </a:t>
            </a:r>
            <a:r>
              <a:rPr lang="en-US" sz="2000" dirty="0" err="1"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Chihuly’s</a:t>
            </a:r>
            <a:r>
              <a:rPr lang="en-US" sz="20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 web site: </a:t>
            </a:r>
            <a:r>
              <a:rPr lang="en-US" sz="2000" dirty="0" err="1" smtClean="0">
                <a:ln w="18415" cmpd="sng">
                  <a:solidFill>
                    <a:srgbClr val="FFFFFF"/>
                  </a:solidFill>
                  <a:prstDash val="solid"/>
                </a:ln>
                <a:solidFill>
                  <a:srgbClr val="FFFFFF"/>
                </a:solidFill>
                <a:effectLst>
                  <a:glow rad="228600">
                    <a:schemeClr val="accent4">
                      <a:satMod val="175000"/>
                      <a:alpha val="40000"/>
                    </a:schemeClr>
                  </a:glow>
                  <a:outerShdw blurRad="63500" dir="3600000" algn="tl" rotWithShape="0">
                    <a:srgbClr val="000000">
                      <a:alpha val="70000"/>
                    </a:srgbClr>
                  </a:outerShdw>
                </a:effectLst>
                <a:latin typeface="Times New Roman" pitchFamily="18" charset="0"/>
                <a:cs typeface="Times New Roman" pitchFamily="18" charset="0"/>
                <a:hlinkClick r:id="rId6"/>
              </a:rPr>
              <a:t>www.chihuly.com</a:t>
            </a:r>
            <a:r>
              <a:rPr lang="en-US" sz="2000" dirty="0" smtClean="0">
                <a:ln w="18415" cmpd="sng">
                  <a:solidFill>
                    <a:srgbClr val="FFFFFF"/>
                  </a:solidFill>
                  <a:prstDash val="solid"/>
                </a:ln>
                <a:solidFill>
                  <a:srgbClr val="FFFFFF"/>
                </a:solidFill>
                <a:effectLst>
                  <a:glow rad="228600">
                    <a:schemeClr val="accent4">
                      <a:satMod val="175000"/>
                      <a:alpha val="40000"/>
                    </a:schemeClr>
                  </a:glow>
                  <a:outerShdw blurRad="63500" dir="3600000" algn="tl" rotWithShape="0">
                    <a:srgbClr val="000000">
                      <a:alpha val="70000"/>
                    </a:srgbClr>
                  </a:outerShdw>
                </a:effectLst>
                <a:latin typeface="Times New Roman" pitchFamily="18" charset="0"/>
                <a:cs typeface="Times New Roman" pitchFamily="18" charset="0"/>
              </a:rPr>
              <a:t>. </a:t>
            </a:r>
            <a:r>
              <a:rPr lang="en-US" sz="20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
            </a:r>
            <a:br>
              <a:rPr lang="en-US" sz="20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br>
            <a:r>
              <a:rPr lang="en-US" sz="20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
            </a:r>
            <a:br>
              <a:rPr lang="en-US" sz="20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br>
            <a:r>
              <a:rPr lang="en-US" sz="20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Thank you for your time!</a:t>
            </a:r>
            <a:r>
              <a:rPr lang="en-US" sz="2000" dirty="0" smtClean="0">
                <a:latin typeface="Times New Roman" pitchFamily="18" charset="0"/>
                <a:cs typeface="Times New Roman" pitchFamily="18" charset="0"/>
              </a:rPr>
              <a:t/>
            </a:r>
            <a:br>
              <a:rPr lang="en-US" sz="2000" dirty="0" smtClean="0">
                <a:latin typeface="Times New Roman" pitchFamily="18" charset="0"/>
                <a:cs typeface="Times New Roman" pitchFamily="18" charset="0"/>
              </a:rPr>
            </a:br>
            <a:endParaRPr lang="en-US" sz="2000" dirty="0">
              <a:latin typeface="Times New Roman" pitchFamily="18" charset="0"/>
              <a:cs typeface="Times New Roman" pitchFamily="18" charset="0"/>
            </a:endParaRPr>
          </a:p>
        </p:txBody>
      </p:sp>
      <p:pic>
        <p:nvPicPr>
          <p:cNvPr id="37892" name="Picture 4" descr="bellagio"/>
          <p:cNvPicPr>
            <a:picLocks noChangeAspect="1" noChangeArrowheads="1"/>
          </p:cNvPicPr>
          <p:nvPr/>
        </p:nvPicPr>
        <p:blipFill>
          <a:blip r:embed="rId7" cstate="print"/>
          <a:stretch>
            <a:fillRect/>
          </a:stretch>
        </p:blipFill>
        <p:spPr bwMode="auto">
          <a:xfrm>
            <a:off x="1219200" y="381000"/>
            <a:ext cx="3035300" cy="3583140"/>
          </a:xfrm>
          <a:prstGeom prst="rect">
            <a:avLst/>
          </a:prstGeo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pic>
    </p:spTree>
    <p:custDataLst>
      <p:tags r:id="rId1"/>
    </p:custDataLst>
  </p:cSld>
  <p:clrMapOvr>
    <a:masterClrMapping/>
  </p:clrMapOvr>
  <p:transition spd="med" advClick="0" advTm="30000">
    <p:wheel spokes="3"/>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4" fill="hold" nodeType="afterEffect">
                                  <p:stCondLst>
                                    <p:cond delay="0"/>
                                  </p:stCondLst>
                                  <p:childTnLst>
                                    <p:set>
                                      <p:cBhvr>
                                        <p:cTn id="6" dur="1" fill="hold">
                                          <p:stCondLst>
                                            <p:cond delay="0"/>
                                          </p:stCondLst>
                                        </p:cTn>
                                        <p:tgtEl>
                                          <p:spTgt spid="37892"/>
                                        </p:tgtEl>
                                        <p:attrNameLst>
                                          <p:attrName>style.visibility</p:attrName>
                                        </p:attrNameLst>
                                      </p:cBhvr>
                                      <p:to>
                                        <p:strVal val="visible"/>
                                      </p:to>
                                    </p:set>
                                    <p:animEffect transition="in" filter="wheel(4)">
                                      <p:cBhvr>
                                        <p:cTn id="7" dur="2000"/>
                                        <p:tgtEl>
                                          <p:spTgt spid="37892"/>
                                        </p:tgtEl>
                                      </p:cBhvr>
                                    </p:animEffect>
                                  </p:childTnLst>
                                </p:cTn>
                              </p:par>
                            </p:childTnLst>
                          </p:cTn>
                        </p:par>
                        <p:par>
                          <p:cTn id="8" fill="hold">
                            <p:stCondLst>
                              <p:cond delay="2000"/>
                            </p:stCondLst>
                            <p:childTnLst>
                              <p:par>
                                <p:cTn id="9" presetID="21" presetClass="entr" presetSubtype="4" fill="hold"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wheel(4)">
                                      <p:cBhvr>
                                        <p:cTn id="11" dur="2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1.4|1.4"/>
</p:tagLst>
</file>

<file path=ppt/tags/tag2.xml><?xml version="1.0" encoding="utf-8"?>
<p:tagLst xmlns:a="http://schemas.openxmlformats.org/drawingml/2006/main" xmlns:r="http://schemas.openxmlformats.org/officeDocument/2006/relationships" xmlns:p="http://schemas.openxmlformats.org/presentationml/2006/main">
  <p:tag name="TIMING" val="|0.8|1.4|1.3|1.3"/>
</p:tagLst>
</file>

<file path=ppt/tags/tag3.xml><?xml version="1.0" encoding="utf-8"?>
<p:tagLst xmlns:a="http://schemas.openxmlformats.org/drawingml/2006/main" xmlns:r="http://schemas.openxmlformats.org/officeDocument/2006/relationships" xmlns:p="http://schemas.openxmlformats.org/presentationml/2006/main">
  <p:tag name="TIMING" val="|1.2|2.6|1.2|2.2|1.8"/>
</p:tagLst>
</file>

<file path=ppt/tags/tag4.xml><?xml version="1.0" encoding="utf-8"?>
<p:tagLst xmlns:a="http://schemas.openxmlformats.org/drawingml/2006/main" xmlns:r="http://schemas.openxmlformats.org/officeDocument/2006/relationships" xmlns:p="http://schemas.openxmlformats.org/presentationml/2006/main">
  <p:tag name="TIMING" val="|0.6|2.4|2.4"/>
</p:tagLst>
</file>

<file path=ppt/tags/tag5.xml><?xml version="1.0" encoding="utf-8"?>
<p:tagLst xmlns:a="http://schemas.openxmlformats.org/drawingml/2006/main" xmlns:r="http://schemas.openxmlformats.org/officeDocument/2006/relationships" xmlns:p="http://schemas.openxmlformats.org/presentationml/2006/main">
  <p:tag name="TIMING" val="|0.9"/>
</p:tagLst>
</file>

<file path=ppt/tags/tag6.xml><?xml version="1.0" encoding="utf-8"?>
<p:tagLst xmlns:a="http://schemas.openxmlformats.org/drawingml/2006/main" xmlns:r="http://schemas.openxmlformats.org/officeDocument/2006/relationships" xmlns:p="http://schemas.openxmlformats.org/presentationml/2006/main">
  <p:tag name="TIMING" val="|0.7|1.6|1.7"/>
</p:tagLst>
</file>

<file path=ppt/tags/tag7.xml><?xml version="1.0" encoding="utf-8"?>
<p:tagLst xmlns:a="http://schemas.openxmlformats.org/drawingml/2006/main" xmlns:r="http://schemas.openxmlformats.org/officeDocument/2006/relationships" xmlns:p="http://schemas.openxmlformats.org/presentationml/2006/main">
  <p:tag name="TIMING" val="|0.7|1.2|1.4|1.6"/>
</p:tagLst>
</file>

<file path=ppt/tags/tag8.xml><?xml version="1.0" encoding="utf-8"?>
<p:tagLst xmlns:a="http://schemas.openxmlformats.org/drawingml/2006/main" xmlns:r="http://schemas.openxmlformats.org/officeDocument/2006/relationships" xmlns:p="http://schemas.openxmlformats.org/presentationml/2006/main">
  <p:tag name="TIMING" val="|0.5|1.8"/>
</p:tagLst>
</file>

<file path=ppt/tags/tag9.xml><?xml version="1.0" encoding="utf-8"?>
<p:tagLst xmlns:a="http://schemas.openxmlformats.org/drawingml/2006/main" xmlns:r="http://schemas.openxmlformats.org/officeDocument/2006/relationships" xmlns:p="http://schemas.openxmlformats.org/presentationml/2006/main">
  <p:tag name="TIMING" val="|1.1|2.1|4.3|1.6|4.|1.5"/>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559</TotalTime>
  <Words>831</Words>
  <Application>Microsoft Office PowerPoint</Application>
  <PresentationFormat>On-screen Show (4:3)</PresentationFormat>
  <Paragraphs>36</Paragraphs>
  <Slides>10</Slides>
  <Notes>10</Notes>
  <HiddenSlides>0</HiddenSlides>
  <MMClips>1</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Office Theme</vt:lpstr>
      <vt:lpstr>Dale Chihuly: The Master of Glass</vt:lpstr>
      <vt:lpstr>PowerPoint Presentation</vt:lpstr>
      <vt:lpstr>BASKETS</vt:lpstr>
      <vt:lpstr>MACCHIAS</vt:lpstr>
      <vt:lpstr>PERSIANS</vt:lpstr>
      <vt:lpstr>SEA FORMS</vt:lpstr>
      <vt:lpstr>CHANDELIERS</vt:lpstr>
      <vt:lpstr>FLOATS</vt:lpstr>
      <vt:lpstr>WALL  EXHIBITIONS</vt:lpstr>
      <vt:lpstr>  This magnificent glass sculpture is called “Fiori di Como” and is located at the Bellagio Hotel in Las Vegas, Nevada. Completed in two years, it is composed of over 2,000 individually blown glass pieces and covers approximately 2,000 square feet of ceiling, creating a veil of glass flowers. The glass pieces are attached to the ceiling using a matrix of steel rods, which extend into space like the branches of trees. The “Fiori di Como” brought a new vocabulary of form to Chihuly’s work, and a transcendent experience of beauty to the viewers.   For further information please visit Dale Chihuly’s web site: www.chihuly.com.   Thank you for your time! </vt:lpstr>
    </vt:vector>
  </TitlesOfParts>
  <Company>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Dale Chihuly</dc:title>
  <dc:creator> </dc:creator>
  <cp:lastModifiedBy>Shane LV</cp:lastModifiedBy>
  <cp:revision>76</cp:revision>
  <dcterms:created xsi:type="dcterms:W3CDTF">2011-04-11T01:47:55Z</dcterms:created>
  <dcterms:modified xsi:type="dcterms:W3CDTF">2016-07-17T19:26:02Z</dcterms:modified>
</cp:coreProperties>
</file>